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64" r:id="rId6"/>
    <p:sldMasterId id="2147483669" r:id="rId7"/>
  </p:sldMasterIdLst>
  <p:notesMasterIdLst>
    <p:notesMasterId r:id="rId30"/>
  </p:notesMasterIdLst>
  <p:sldIdLst>
    <p:sldId id="478" r:id="rId8"/>
    <p:sldId id="475" r:id="rId9"/>
    <p:sldId id="476" r:id="rId10"/>
    <p:sldId id="510" r:id="rId11"/>
    <p:sldId id="533" r:id="rId12"/>
    <p:sldId id="539" r:id="rId13"/>
    <p:sldId id="549" r:id="rId14"/>
    <p:sldId id="548" r:id="rId15"/>
    <p:sldId id="541" r:id="rId16"/>
    <p:sldId id="550" r:id="rId17"/>
    <p:sldId id="540" r:id="rId18"/>
    <p:sldId id="547" r:id="rId19"/>
    <p:sldId id="553" r:id="rId20"/>
    <p:sldId id="519" r:id="rId21"/>
    <p:sldId id="468" r:id="rId22"/>
    <p:sldId id="381" r:id="rId23"/>
    <p:sldId id="555" r:id="rId24"/>
    <p:sldId id="535" r:id="rId25"/>
    <p:sldId id="534" r:id="rId26"/>
    <p:sldId id="542" r:id="rId27"/>
    <p:sldId id="554" r:id="rId28"/>
    <p:sldId id="543" r:id="rId29"/>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724D44-E70E-557A-289E-5B4E739A5B87}" name="Dominique Bolus" initials="DB" userId="S::dbolus@openboxsoftware.com::9bf352f9-5bae-45e5-8ed9-398ff375c3a1" providerId="AD"/>
  <p188:author id="{C2738A47-0931-5B04-1172-CB56C1D1FB87}" name="Nikki Papenfus" initials="NP" userId="S::npapenfus@openboxsoftware.com::2a405823-0c8b-419b-afb6-8159926c2e17" providerId="AD"/>
  <p188:author id="{B27D6C62-A87E-9EA8-949E-BE3DB87D866D}" name="Shaun Barrett" initials="SB" userId="S::sbarrett@openboxsoftware.com::2e21295b-21c9-4734-b4c8-23b29a1a1ba3" providerId="AD"/>
  <p188:author id="{AEBE1A63-3A4A-8846-655A-1A733B5C11DE}" name="Andrew Pollock" initials="AP" userId="S::apollock@openboxsoftware.com::38b2ebab-1589-44f4-9885-31663d7780db" providerId="AD"/>
  <p188:author id="{8F84CA86-7C15-AA17-D265-F8DF71AA9F54}" name="Gary Benkenstein" initials="GB" userId="S::gbenkenstein@openboxsoftware.com::85d4723c-9759-4045-b699-fdad861fb6d5" providerId="AD"/>
  <p188:author id="{AAF4A4B7-4EA5-70FA-D46F-9F5BB9958E7A}" name="Denzil Morrison" initials="DM" userId="S::dmorrison@openboxsoftware.com::022a2fa8-e5fb-436c-b3b7-4b13dfe212cb" providerId="AD"/>
  <p188:author id="{411D59CB-E194-D74B-FCF5-28A77AEB51E7}" name="Sam Duncan" initials="SD" userId="S::sduncan@openboxsoftware.com::c1d0992b-0ec5-443a-8c6c-87e1361e2b1d" providerId="AD"/>
  <p188:author id="{B1BF20D7-A685-03AD-644D-0F70A86E5D5F}" name="Robin van der Rede" initials="RvdR" userId="S::rvdrede@openboxsoftware.com::34df825b-2b42-4501-8a4b-d903c154464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46A"/>
    <a:srgbClr val="65BCAC"/>
    <a:srgbClr val="F48D64"/>
    <a:srgbClr val="4E79A7"/>
    <a:srgbClr val="F28E2B"/>
    <a:srgbClr val="76B7B2"/>
    <a:srgbClr val="AAB4B4"/>
    <a:srgbClr val="E8E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9"/>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ZA"/>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CD264CFB-D406-4BF8-864F-084ED09EF3D7}" type="datetimeFigureOut">
              <a:rPr lang="en-ZA" smtClean="0"/>
              <a:t>2025/10/27</a:t>
            </a:fld>
            <a:endParaRPr lang="en-ZA"/>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ZA"/>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ZA"/>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515D45E1-659B-485D-B959-27B168964D11}" type="slidenum">
              <a:rPr lang="en-ZA" smtClean="0"/>
              <a:t>‹#›</a:t>
            </a:fld>
            <a:endParaRPr lang="en-ZA"/>
          </a:p>
        </p:txBody>
      </p:sp>
    </p:spTree>
    <p:extLst>
      <p:ext uri="{BB962C8B-B14F-4D97-AF65-F5344CB8AC3E}">
        <p14:creationId xmlns:p14="http://schemas.microsoft.com/office/powerpoint/2010/main" val="690091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515D45E1-659B-485D-B959-27B168964D11}" type="slidenum">
              <a:rPr lang="en-ZA" smtClean="0"/>
              <a:t>2</a:t>
            </a:fld>
            <a:endParaRPr lang="en-ZA"/>
          </a:p>
        </p:txBody>
      </p:sp>
    </p:spTree>
    <p:extLst>
      <p:ext uri="{BB962C8B-B14F-4D97-AF65-F5344CB8AC3E}">
        <p14:creationId xmlns:p14="http://schemas.microsoft.com/office/powerpoint/2010/main" val="1110743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515D45E1-659B-485D-B959-27B168964D11}" type="slidenum">
              <a:rPr lang="en-ZA" smtClean="0"/>
              <a:t>3</a:t>
            </a:fld>
            <a:endParaRPr lang="en-ZA"/>
          </a:p>
        </p:txBody>
      </p:sp>
    </p:spTree>
    <p:extLst>
      <p:ext uri="{BB962C8B-B14F-4D97-AF65-F5344CB8AC3E}">
        <p14:creationId xmlns:p14="http://schemas.microsoft.com/office/powerpoint/2010/main" val="69342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5D45E1-659B-485D-B959-27B168964D11}" type="slidenum">
              <a:rPr lang="en-ZA" smtClean="0"/>
              <a:t>6</a:t>
            </a:fld>
            <a:endParaRPr lang="en-ZA"/>
          </a:p>
        </p:txBody>
      </p:sp>
    </p:spTree>
    <p:extLst>
      <p:ext uri="{BB962C8B-B14F-4D97-AF65-F5344CB8AC3E}">
        <p14:creationId xmlns:p14="http://schemas.microsoft.com/office/powerpoint/2010/main" val="181954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solidFill>
                  <a:schemeClr val="tx1">
                    <a:lumMod val="65000"/>
                    <a:lumOff val="35000"/>
                  </a:schemeClr>
                </a:solidFill>
              </a:rPr>
              <a:t>An agile delivery approach </a:t>
            </a:r>
            <a:r>
              <a:rPr lang="en-ZA" sz="1200">
                <a:solidFill>
                  <a:schemeClr val="tx1">
                    <a:lumMod val="65000"/>
                    <a:lumOff val="35000"/>
                  </a:schemeClr>
                </a:solidFill>
              </a:rPr>
              <a:t>allows early delivery of outcomes &amp; provides flexibility to adjust for opportunities or issues uncovered during the project.</a:t>
            </a:r>
          </a:p>
          <a:p>
            <a:pPr marL="171450" indent="-171450">
              <a:buFont typeface="Arial" panose="020B0604020202020204" pitchFamily="34" charset="0"/>
              <a:buChar char="•"/>
            </a:pPr>
            <a:r>
              <a:rPr lang="en-US" sz="1200">
                <a:solidFill>
                  <a:schemeClr val="tx1">
                    <a:lumMod val="65000"/>
                    <a:lumOff val="35000"/>
                  </a:schemeClr>
                </a:solidFill>
              </a:rPr>
              <a:t>A living backlog will track outcomes to be delivered &amp; relative priority. This will evolve as we collaborate towards </a:t>
            </a:r>
            <a:r>
              <a:rPr lang="en-GB" sz="1200">
                <a:solidFill>
                  <a:schemeClr val="tx1">
                    <a:lumMod val="65000"/>
                    <a:lumOff val="35000"/>
                  </a:schemeClr>
                </a:solidFill>
              </a:rPr>
              <a:t>maximising</a:t>
            </a:r>
            <a:r>
              <a:rPr lang="en-US" sz="1200">
                <a:solidFill>
                  <a:schemeClr val="tx1">
                    <a:lumMod val="65000"/>
                    <a:lumOff val="35000"/>
                  </a:schemeClr>
                </a:solidFill>
              </a:rPr>
              <a:t> value delivered.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a:solidFill>
                  <a:schemeClr val="tx1">
                    <a:lumMod val="65000"/>
                    <a:lumOff val="35000"/>
                  </a:schemeClr>
                </a:solidFill>
              </a:rPr>
              <a:t>The delivery team will meet Grainger representatives every 3 weeks to demonstrate the outcomes delivered in the past 3-week period &amp; plan which outcomes will be worked on in the next 3-week period.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a:solidFill>
                  <a:schemeClr val="tx1">
                    <a:lumMod val="65000"/>
                    <a:lumOff val="35000"/>
                  </a:schemeClr>
                </a:solidFill>
              </a:rPr>
              <a:t>Feedback will be incorporated into the backlog and updated forecasts will be communicated.</a:t>
            </a:r>
            <a:endParaRPr lang="en-ZA" sz="1200"/>
          </a:p>
          <a:p>
            <a:pPr marL="0" lvl="0" indent="0">
              <a:buFont typeface="Arial" panose="020B0604020202020204" pitchFamily="34" charset="0"/>
              <a:buNone/>
            </a:pPr>
            <a:endParaRPr lang="en-ZA"/>
          </a:p>
        </p:txBody>
      </p:sp>
      <p:sp>
        <p:nvSpPr>
          <p:cNvPr id="4" name="Slide Number Placeholder 3"/>
          <p:cNvSpPr>
            <a:spLocks noGrp="1"/>
          </p:cNvSpPr>
          <p:nvPr>
            <p:ph type="sldNum" sz="quarter" idx="5"/>
          </p:nvPr>
        </p:nvSpPr>
        <p:spPr/>
        <p:txBody>
          <a:bodyPr/>
          <a:lstStyle/>
          <a:p>
            <a:fld id="{34094135-D45E-499E-939E-01F4B6430191}" type="slidenum">
              <a:rPr lang="en-US" smtClean="0"/>
              <a:t>12</a:t>
            </a:fld>
            <a:endParaRPr lang="en-US"/>
          </a:p>
        </p:txBody>
      </p:sp>
    </p:spTree>
    <p:extLst>
      <p:ext uri="{BB962C8B-B14F-4D97-AF65-F5344CB8AC3E}">
        <p14:creationId xmlns:p14="http://schemas.microsoft.com/office/powerpoint/2010/main" val="3116082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1"/>
              <a:t>Release 1</a:t>
            </a:r>
          </a:p>
          <a:p>
            <a:r>
              <a:rPr lang="en-ZA" b="0"/>
              <a:t>This is at the current point in time, likely to change as the project progresses.  But it is put together based on the process we’ve designed with Scott and Jacob and is tied to the demo we’ve built to showcase the hypothesized design with phases and tasks. i.e. we are not just grouping random development items, we are choosing the “stripe” of functionality required to cover the void process end-to-end.  </a:t>
            </a:r>
          </a:p>
          <a:p>
            <a:endParaRPr lang="en-ZA" b="0"/>
          </a:p>
          <a:p>
            <a:r>
              <a:rPr lang="en-US" b="1"/>
              <a:t>Release 1 requirements:</a:t>
            </a:r>
          </a:p>
          <a:p>
            <a:r>
              <a:rPr lang="en-US"/>
              <a:t>No additional licenses (assuming all actors already have licenses)</a:t>
            </a:r>
          </a:p>
          <a:p>
            <a:r>
              <a:rPr lang="en-US"/>
              <a:t>No new integrations</a:t>
            </a:r>
          </a:p>
          <a:p>
            <a:r>
              <a:rPr lang="en-US"/>
              <a:t>No migration of historical data</a:t>
            </a:r>
          </a:p>
          <a:p>
            <a:r>
              <a:rPr lang="en-US"/>
              <a:t>Data/file volumes may require archival strategy in the future</a:t>
            </a:r>
          </a:p>
          <a:p>
            <a:endParaRPr lang="en-ZA" b="0"/>
          </a:p>
          <a:p>
            <a:endParaRPr lang="en-ZA" b="0"/>
          </a:p>
          <a:p>
            <a:r>
              <a:rPr lang="en-ZA" b="1"/>
              <a:t>Items outside of void process</a:t>
            </a:r>
          </a:p>
          <a:p>
            <a:r>
              <a:rPr lang="en-ZA"/>
              <a:t>Building out renewal </a:t>
            </a:r>
            <a:r>
              <a:rPr lang="en-ZA" err="1"/>
              <a:t>functionalty</a:t>
            </a:r>
            <a:r>
              <a:rPr lang="en-ZA"/>
              <a:t> to be integrated with voids &amp; tenancies</a:t>
            </a:r>
          </a:p>
          <a:p>
            <a:r>
              <a:rPr lang="en-ZA"/>
              <a:t>Move In workflow</a:t>
            </a:r>
          </a:p>
          <a:p>
            <a:r>
              <a:rPr lang="en-ZA"/>
              <a:t>Pricing playbook</a:t>
            </a:r>
          </a:p>
          <a:p>
            <a:r>
              <a:rPr lang="en-ZA"/>
              <a:t>Tenant arrears in Salesforce</a:t>
            </a:r>
          </a:p>
          <a:p>
            <a:r>
              <a:rPr lang="en-ZA"/>
              <a:t>Complaints register</a:t>
            </a:r>
          </a:p>
          <a:p>
            <a:r>
              <a:rPr lang="en-ZA"/>
              <a:t>Minimising double entry in Hive</a:t>
            </a:r>
          </a:p>
          <a:p>
            <a:endParaRPr lang="en-ZA"/>
          </a:p>
          <a:p>
            <a:r>
              <a:rPr lang="en-ZA"/>
              <a:t>We have sprint 1 ready to go, we are ready to go in July </a:t>
            </a:r>
          </a:p>
        </p:txBody>
      </p:sp>
      <p:sp>
        <p:nvSpPr>
          <p:cNvPr id="4" name="Slide Number Placeholder 3"/>
          <p:cNvSpPr>
            <a:spLocks noGrp="1"/>
          </p:cNvSpPr>
          <p:nvPr>
            <p:ph type="sldNum" sz="quarter" idx="5"/>
          </p:nvPr>
        </p:nvSpPr>
        <p:spPr/>
        <p:txBody>
          <a:bodyPr/>
          <a:lstStyle/>
          <a:p>
            <a:fld id="{515D45E1-659B-485D-B959-27B168964D11}" type="slidenum">
              <a:rPr lang="en-ZA" smtClean="0"/>
              <a:t>13</a:t>
            </a:fld>
            <a:endParaRPr lang="en-ZA"/>
          </a:p>
        </p:txBody>
      </p:sp>
    </p:spTree>
    <p:extLst>
      <p:ext uri="{BB962C8B-B14F-4D97-AF65-F5344CB8AC3E}">
        <p14:creationId xmlns:p14="http://schemas.microsoft.com/office/powerpoint/2010/main" val="1083921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515D45E1-659B-485D-B959-27B168964D11}" type="slidenum">
              <a:rPr lang="en-ZA" smtClean="0"/>
              <a:t>14</a:t>
            </a:fld>
            <a:endParaRPr lang="en-ZA"/>
          </a:p>
        </p:txBody>
      </p:sp>
    </p:spTree>
    <p:extLst>
      <p:ext uri="{BB962C8B-B14F-4D97-AF65-F5344CB8AC3E}">
        <p14:creationId xmlns:p14="http://schemas.microsoft.com/office/powerpoint/2010/main" val="264996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t>All figures are forecasted as at current business asks</a:t>
            </a:r>
          </a:p>
        </p:txBody>
      </p:sp>
      <p:sp>
        <p:nvSpPr>
          <p:cNvPr id="4" name="Slide Number Placeholder 3"/>
          <p:cNvSpPr>
            <a:spLocks noGrp="1"/>
          </p:cNvSpPr>
          <p:nvPr>
            <p:ph type="sldNum" sz="quarter" idx="5"/>
          </p:nvPr>
        </p:nvSpPr>
        <p:spPr/>
        <p:txBody>
          <a:bodyPr/>
          <a:lstStyle/>
          <a:p>
            <a:fld id="{34094135-D45E-499E-939E-01F4B6430191}" type="slidenum">
              <a:rPr lang="en-US" smtClean="0"/>
              <a:t>15</a:t>
            </a:fld>
            <a:endParaRPr lang="en-US"/>
          </a:p>
        </p:txBody>
      </p:sp>
    </p:spTree>
    <p:extLst>
      <p:ext uri="{BB962C8B-B14F-4D97-AF65-F5344CB8AC3E}">
        <p14:creationId xmlns:p14="http://schemas.microsoft.com/office/powerpoint/2010/main" val="334658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pPr defTabSz="495376">
              <a:defRPr/>
            </a:pPr>
            <a:fld id="{0B4164EC-5D26-427D-BDAE-7B7CE0A2A0C2}" type="slidenum">
              <a:rPr lang="en-ZA">
                <a:solidFill>
                  <a:prstClr val="black"/>
                </a:solidFill>
                <a:latin typeface="Calibri" panose="020F0502020204030204"/>
              </a:rPr>
              <a:pPr defTabSz="495376">
                <a:defRPr/>
              </a:pPr>
              <a:t>16</a:t>
            </a:fld>
            <a:endParaRPr lang="en-ZA">
              <a:solidFill>
                <a:prstClr val="black"/>
              </a:solidFill>
              <a:latin typeface="Calibri" panose="020F0502020204030204"/>
            </a:endParaRPr>
          </a:p>
        </p:txBody>
      </p:sp>
    </p:spTree>
    <p:extLst>
      <p:ext uri="{BB962C8B-B14F-4D97-AF65-F5344CB8AC3E}">
        <p14:creationId xmlns:p14="http://schemas.microsoft.com/office/powerpoint/2010/main" val="24902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515D45E1-659B-485D-B959-27B168964D11}" type="slidenum">
              <a:rPr lang="en-ZA" smtClean="0"/>
              <a:t>21</a:t>
            </a:fld>
            <a:endParaRPr lang="en-ZA"/>
          </a:p>
        </p:txBody>
      </p:sp>
    </p:spTree>
    <p:extLst>
      <p:ext uri="{BB962C8B-B14F-4D97-AF65-F5344CB8AC3E}">
        <p14:creationId xmlns:p14="http://schemas.microsoft.com/office/powerpoint/2010/main" val="2793450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No Skyline">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chemeClr val="accent1"/>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3691943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age No Subheading">
    <p:spTree>
      <p:nvGrpSpPr>
        <p:cNvPr id="1" name=""/>
        <p:cNvGrpSpPr/>
        <p:nvPr/>
      </p:nvGrpSpPr>
      <p:grpSpPr>
        <a:xfrm>
          <a:off x="0" y="0"/>
          <a:ext cx="0" cy="0"/>
          <a:chOff x="0" y="0"/>
          <a:chExt cx="0" cy="0"/>
        </a:xfrm>
      </p:grpSpPr>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967268"/>
            <a:ext cx="1422400" cy="161925"/>
          </a:xfrm>
          <a:prstGeom prst="rect">
            <a:avLst/>
          </a:prstGeom>
        </p:spPr>
      </p:pic>
    </p:spTree>
    <p:extLst>
      <p:ext uri="{BB962C8B-B14F-4D97-AF65-F5344CB8AC3E}">
        <p14:creationId xmlns:p14="http://schemas.microsoft.com/office/powerpoint/2010/main" val="4141441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External Content 2">
    <p:spTree>
      <p:nvGrpSpPr>
        <p:cNvPr id="1" name=""/>
        <p:cNvGrpSpPr/>
        <p:nvPr/>
      </p:nvGrpSpPr>
      <p:grpSpPr>
        <a:xfrm>
          <a:off x="0" y="0"/>
          <a:ext cx="0" cy="0"/>
          <a:chOff x="0" y="0"/>
          <a:chExt cx="0" cy="0"/>
        </a:xfrm>
      </p:grpSpPr>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rgbClr val="999999"/>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5" y="975038"/>
            <a:ext cx="1422400" cy="161925"/>
          </a:xfrm>
          <a:prstGeom prst="rect">
            <a:avLst/>
          </a:prstGeom>
        </p:spPr>
      </p:pic>
    </p:spTree>
    <p:extLst>
      <p:ext uri="{BB962C8B-B14F-4D97-AF65-F5344CB8AC3E}">
        <p14:creationId xmlns:p14="http://schemas.microsoft.com/office/powerpoint/2010/main" val="2696789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 Skyline No Subheading">
    <p:spTree>
      <p:nvGrpSpPr>
        <p:cNvPr id="1" name=""/>
        <p:cNvGrpSpPr/>
        <p:nvPr/>
      </p:nvGrpSpPr>
      <p:grpSpPr>
        <a:xfrm>
          <a:off x="0" y="0"/>
          <a:ext cx="0" cy="0"/>
          <a:chOff x="0" y="0"/>
          <a:chExt cx="0" cy="0"/>
        </a:xfrm>
      </p:grpSpPr>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5" y="975038"/>
            <a:ext cx="1422400" cy="161925"/>
          </a:xfrm>
          <a:prstGeom prst="rect">
            <a:avLst/>
          </a:prstGeom>
        </p:spPr>
      </p:pic>
    </p:spTree>
    <p:extLst>
      <p:ext uri="{BB962C8B-B14F-4D97-AF65-F5344CB8AC3E}">
        <p14:creationId xmlns:p14="http://schemas.microsoft.com/office/powerpoint/2010/main" val="3860535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Page">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chemeClr val="accent1"/>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1429939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xternal Content 2">
    <p:spTree>
      <p:nvGrpSpPr>
        <p:cNvPr id="1" name=""/>
        <p:cNvGrpSpPr/>
        <p:nvPr/>
      </p:nvGrpSpPr>
      <p:grpSpPr>
        <a:xfrm>
          <a:off x="0" y="0"/>
          <a:ext cx="0" cy="0"/>
          <a:chOff x="0" y="0"/>
          <a:chExt cx="0" cy="0"/>
        </a:xfrm>
      </p:grpSpPr>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rgbClr val="999999"/>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5" y="975038"/>
            <a:ext cx="1422400" cy="161925"/>
          </a:xfrm>
          <a:prstGeom prst="rect">
            <a:avLst/>
          </a:prstGeom>
        </p:spPr>
      </p:pic>
    </p:spTree>
    <p:extLst>
      <p:ext uri="{BB962C8B-B14F-4D97-AF65-F5344CB8AC3E}">
        <p14:creationId xmlns:p14="http://schemas.microsoft.com/office/powerpoint/2010/main" val="65782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ternal Content">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rgbClr val="ADADAD"/>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rgbClr val="999999"/>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493999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A8EC68-FA28-440E-B08D-F8892DE0C69B}"/>
              </a:ext>
            </a:extLst>
          </p:cNvPr>
          <p:cNvSpPr>
            <a:spLocks noGrp="1"/>
          </p:cNvSpPr>
          <p:nvPr>
            <p:ph type="ctrTitle"/>
          </p:nvPr>
        </p:nvSpPr>
        <p:spPr>
          <a:xfrm>
            <a:off x="883920" y="2493819"/>
            <a:ext cx="10424160" cy="1032770"/>
          </a:xfrm>
        </p:spPr>
        <p:txBody>
          <a:bodyPr anchor="b"/>
          <a:lstStyle>
            <a:lvl1pPr algn="ctr">
              <a:defRPr sz="6000">
                <a:solidFill>
                  <a:srgbClr val="999999"/>
                </a:solidFill>
                <a:latin typeface="Proxima Nova Lt" panose="02000506030000020004" pitchFamily="50" charset="0"/>
              </a:defRPr>
            </a:lvl1pPr>
          </a:lstStyle>
          <a:p>
            <a:r>
              <a:rPr lang="en-US"/>
              <a:t>Click to edit Master title style</a:t>
            </a:r>
            <a:endParaRPr lang="en-ZA"/>
          </a:p>
        </p:txBody>
      </p:sp>
      <p:sp>
        <p:nvSpPr>
          <p:cNvPr id="4" name="Subtitle 2">
            <a:extLst>
              <a:ext uri="{FF2B5EF4-FFF2-40B4-BE49-F238E27FC236}">
                <a16:creationId xmlns:a16="http://schemas.microsoft.com/office/drawing/2014/main" id="{91A641CB-25B6-46DF-B429-231029DEF862}"/>
              </a:ext>
            </a:extLst>
          </p:cNvPr>
          <p:cNvSpPr>
            <a:spLocks noGrp="1"/>
          </p:cNvSpPr>
          <p:nvPr>
            <p:ph type="subTitle" idx="1"/>
          </p:nvPr>
        </p:nvSpPr>
        <p:spPr>
          <a:xfrm>
            <a:off x="1524000" y="3602037"/>
            <a:ext cx="9144000" cy="604203"/>
          </a:xfrm>
        </p:spPr>
        <p:txBody>
          <a:bodyPr/>
          <a:lstStyle>
            <a:lvl1pPr marL="0" indent="0" algn="ctr">
              <a:buNone/>
              <a:defRPr sz="2400">
                <a:solidFill>
                  <a:srgbClr val="999999"/>
                </a:solidFill>
                <a:latin typeface="Proxima Nova Lt" panose="020005060300000200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Tree>
    <p:extLst>
      <p:ext uri="{BB962C8B-B14F-4D97-AF65-F5344CB8AC3E}">
        <p14:creationId xmlns:p14="http://schemas.microsoft.com/office/powerpoint/2010/main" val="3049074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2460624" y="2939040"/>
            <a:ext cx="7270751" cy="489960"/>
          </a:xfrm>
          <a:prstGeom prst="rect">
            <a:avLst/>
          </a:prstGeom>
        </p:spPr>
        <p:txBody>
          <a:bodyPr/>
          <a:lstStyle>
            <a:lvl1pPr marL="0" indent="0" algn="ctr">
              <a:buNone/>
              <a:defRPr sz="2400">
                <a:solidFill>
                  <a:srgbClr val="999999"/>
                </a:solidFill>
                <a:latin typeface="Proxima Nova Lt" panose="02000506030000020004" pitchFamily="50" charset="0"/>
              </a:defRPr>
            </a:lvl1pPr>
          </a:lstStyle>
          <a:p>
            <a:pPr lvl="0"/>
            <a:r>
              <a:rPr lang="en-US"/>
              <a:t>Edit Master text styles</a:t>
            </a:r>
          </a:p>
        </p:txBody>
      </p:sp>
    </p:spTree>
    <p:extLst>
      <p:ext uri="{BB962C8B-B14F-4D97-AF65-F5344CB8AC3E}">
        <p14:creationId xmlns:p14="http://schemas.microsoft.com/office/powerpoint/2010/main" val="171954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xternal Content">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rgbClr val="ADADAD"/>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rgbClr val="999999"/>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2508819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Page">
    <p:spTree>
      <p:nvGrpSpPr>
        <p:cNvPr id="1" name=""/>
        <p:cNvGrpSpPr/>
        <p:nvPr/>
      </p:nvGrpSpPr>
      <p:grpSpPr>
        <a:xfrm>
          <a:off x="0" y="0"/>
          <a:ext cx="0" cy="0"/>
          <a:chOff x="0" y="0"/>
          <a:chExt cx="0" cy="0"/>
        </a:xfrm>
      </p:grpSpPr>
      <p:sp>
        <p:nvSpPr>
          <p:cNvPr id="21" name="Text Placeholder 4"/>
          <p:cNvSpPr>
            <a:spLocks noGrp="1"/>
          </p:cNvSpPr>
          <p:nvPr>
            <p:ph type="body" sz="quarter" idx="12"/>
          </p:nvPr>
        </p:nvSpPr>
        <p:spPr>
          <a:xfrm>
            <a:off x="940444" y="1012789"/>
            <a:ext cx="10872776" cy="395872"/>
          </a:xfrm>
          <a:prstGeom prst="rect">
            <a:avLst/>
          </a:prstGeom>
        </p:spPr>
        <p:txBody>
          <a:bodyPr anchor="ctr"/>
          <a:lstStyle>
            <a:lvl1pPr marL="0" indent="0">
              <a:buNone/>
              <a:defRPr sz="2000" b="0" i="0">
                <a:solidFill>
                  <a:schemeClr val="accent1"/>
                </a:solidFill>
                <a:latin typeface="Proxima Nova Lt" panose="02000506030000020004" pitchFamily="50" charset="0"/>
                <a:cs typeface="Proxima Nova Lt" panose="02000506030000020004" pitchFamily="50" charset="0"/>
              </a:defRPr>
            </a:lvl1pPr>
          </a:lstStyle>
          <a:p>
            <a:pPr lvl="0"/>
            <a:r>
              <a:rPr lang="en-US"/>
              <a:t>Edit Master text styles</a:t>
            </a:r>
          </a:p>
        </p:txBody>
      </p:sp>
      <p:sp>
        <p:nvSpPr>
          <p:cNvPr id="20" name="Text Placeholder 4"/>
          <p:cNvSpPr>
            <a:spLocks noGrp="1"/>
          </p:cNvSpPr>
          <p:nvPr>
            <p:ph type="body" sz="quarter" idx="11"/>
          </p:nvPr>
        </p:nvSpPr>
        <p:spPr>
          <a:xfrm>
            <a:off x="940445" y="366301"/>
            <a:ext cx="8621692" cy="575344"/>
          </a:xfrm>
          <a:prstGeom prst="rect">
            <a:avLst/>
          </a:prstGeom>
        </p:spPr>
        <p:txBody>
          <a:bodyPr anchor="ctr"/>
          <a:lstStyle>
            <a:lvl1pPr marL="0" indent="0">
              <a:buNone/>
              <a:defRPr sz="2800" b="0" i="0">
                <a:solidFill>
                  <a:schemeClr val="bg2"/>
                </a:solidFill>
                <a:latin typeface="Proxima Nova Lt" panose="02000506030000020004" pitchFamily="50" charset="0"/>
                <a:cs typeface="Proxima Nova Lt" panose="02000506030000020004" pitchFamily="50" charset="0"/>
              </a:defRPr>
            </a:lvl1pPr>
          </a:lstStyle>
          <a:p>
            <a:pPr lvl="0"/>
            <a:r>
              <a:rPr lang="en-US"/>
              <a:t>Edit Master text styles</a:t>
            </a:r>
          </a:p>
        </p:txBody>
      </p:sp>
      <p:pic>
        <p:nvPicPr>
          <p:cNvPr id="5" name="Picture 4"/>
          <p:cNvPicPr>
            <a:picLocks noChangeAspect="1"/>
          </p:cNvPicPr>
          <p:nvPr/>
        </p:nvPicPr>
        <p:blipFill>
          <a:blip r:embed="rId2"/>
          <a:stretch>
            <a:fillRect/>
          </a:stretch>
        </p:blipFill>
        <p:spPr>
          <a:xfrm>
            <a:off x="940444" y="1478256"/>
            <a:ext cx="1422400" cy="161925"/>
          </a:xfrm>
          <a:prstGeom prst="rect">
            <a:avLst/>
          </a:prstGeom>
        </p:spPr>
      </p:pic>
    </p:spTree>
    <p:extLst>
      <p:ext uri="{BB962C8B-B14F-4D97-AF65-F5344CB8AC3E}">
        <p14:creationId xmlns:p14="http://schemas.microsoft.com/office/powerpoint/2010/main" val="9874364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jpeg"/><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135836" y="240458"/>
            <a:ext cx="1815096" cy="590814"/>
          </a:xfrm>
          <a:prstGeom prst="rect">
            <a:avLst/>
          </a:prstGeom>
        </p:spPr>
      </p:pic>
    </p:spTree>
    <p:extLst>
      <p:ext uri="{BB962C8B-B14F-4D97-AF65-F5344CB8AC3E}">
        <p14:creationId xmlns:p14="http://schemas.microsoft.com/office/powerpoint/2010/main" val="1960164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8" r:id="rId3"/>
    <p:sldLayoutId id="2147483673" r:id="rId4"/>
    <p:sldLayoutId id="214748367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32416"/>
            <a:ext cx="12192000" cy="3125585"/>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8930" y="1105593"/>
            <a:ext cx="3534140" cy="1150362"/>
          </a:xfrm>
          <a:prstGeom prst="rect">
            <a:avLst/>
          </a:prstGeom>
        </p:spPr>
      </p:pic>
    </p:spTree>
    <p:extLst>
      <p:ext uri="{BB962C8B-B14F-4D97-AF65-F5344CB8AC3E}">
        <p14:creationId xmlns:p14="http://schemas.microsoft.com/office/powerpoint/2010/main" val="322284576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35836" y="240458"/>
            <a:ext cx="1815096" cy="590814"/>
          </a:xfrm>
          <a:prstGeom prst="rect">
            <a:avLst/>
          </a:prstGeom>
        </p:spPr>
      </p:pic>
      <p:pic>
        <p:nvPicPr>
          <p:cNvPr id="4" name="Picture 3">
            <a:extLst>
              <a:ext uri="{FF2B5EF4-FFF2-40B4-BE49-F238E27FC236}">
                <a16:creationId xmlns:a16="http://schemas.microsoft.com/office/drawing/2014/main" id="{C349DD86-B84C-42A5-8D81-9D0A1C1F941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3732416"/>
            <a:ext cx="12192000" cy="3125585"/>
          </a:xfrm>
          <a:prstGeom prst="rect">
            <a:avLst/>
          </a:prstGeom>
        </p:spPr>
      </p:pic>
      <p:sp>
        <p:nvSpPr>
          <p:cNvPr id="5" name="Rectangle 4">
            <a:extLst>
              <a:ext uri="{FF2B5EF4-FFF2-40B4-BE49-F238E27FC236}">
                <a16:creationId xmlns:a16="http://schemas.microsoft.com/office/drawing/2014/main" id="{FF5568AF-2C93-464D-B6A5-A6987190E1DF}"/>
              </a:ext>
            </a:extLst>
          </p:cNvPr>
          <p:cNvSpPr/>
          <p:nvPr userDrawn="1"/>
        </p:nvSpPr>
        <p:spPr>
          <a:xfrm>
            <a:off x="0" y="831272"/>
            <a:ext cx="12192000" cy="6026728"/>
          </a:xfrm>
          <a:prstGeom prst="rect">
            <a:avLst/>
          </a:prstGeom>
          <a:gradFill flip="none" rotWithShape="1">
            <a:gsLst>
              <a:gs pos="0">
                <a:schemeClr val="bg1"/>
              </a:gs>
              <a:gs pos="65000">
                <a:srgbClr val="FFFFFF"/>
              </a:gs>
              <a:gs pos="83000">
                <a:srgbClr val="FFFFFF">
                  <a:alpha val="82000"/>
                </a:srgbClr>
              </a:gs>
              <a:gs pos="100000">
                <a:srgbClr val="C7D5ED">
                  <a:alpha val="0"/>
                </a:srgb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477655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7.xml"/><Relationship Id="rId16"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268CD-6A91-46D5-9F2E-D63140C574C1}"/>
              </a:ext>
            </a:extLst>
          </p:cNvPr>
          <p:cNvSpPr>
            <a:spLocks noGrp="1"/>
          </p:cNvSpPr>
          <p:nvPr>
            <p:ph type="ctrTitle"/>
          </p:nvPr>
        </p:nvSpPr>
        <p:spPr/>
        <p:txBody>
          <a:bodyPr lIns="91440" tIns="45720" rIns="91440" bIns="45720" anchor="b"/>
          <a:lstStyle/>
          <a:p>
            <a:r>
              <a:rPr lang="en-US" sz="5400" dirty="0">
                <a:latin typeface="Proxima Nova Lt"/>
              </a:rPr>
              <a:t>Grainger</a:t>
            </a:r>
            <a:endParaRPr lang="en-US" sz="5400" dirty="0"/>
          </a:p>
        </p:txBody>
      </p:sp>
      <p:sp>
        <p:nvSpPr>
          <p:cNvPr id="3" name="Subtitle 2">
            <a:extLst>
              <a:ext uri="{FF2B5EF4-FFF2-40B4-BE49-F238E27FC236}">
                <a16:creationId xmlns:a16="http://schemas.microsoft.com/office/drawing/2014/main" id="{CCE055E0-7725-4859-9475-AA12EAB230DD}"/>
              </a:ext>
            </a:extLst>
          </p:cNvPr>
          <p:cNvSpPr>
            <a:spLocks noGrp="1"/>
          </p:cNvSpPr>
          <p:nvPr>
            <p:ph type="subTitle" idx="1"/>
          </p:nvPr>
        </p:nvSpPr>
        <p:spPr/>
        <p:txBody>
          <a:bodyPr lIns="91440" tIns="45720" rIns="91440" bIns="45720" anchor="t"/>
          <a:lstStyle/>
          <a:p>
            <a:r>
              <a:rPr lang="en-ZA" sz="2800" dirty="0">
                <a:latin typeface="Proxima Nova Lt"/>
              </a:rPr>
              <a:t>Void Management</a:t>
            </a:r>
            <a:endParaRPr lang="en-US" sz="2800" dirty="0"/>
          </a:p>
        </p:txBody>
      </p:sp>
    </p:spTree>
    <p:extLst>
      <p:ext uri="{BB962C8B-B14F-4D97-AF65-F5344CB8AC3E}">
        <p14:creationId xmlns:p14="http://schemas.microsoft.com/office/powerpoint/2010/main" val="1372506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Proof of Concept </a:t>
            </a:r>
            <a:endParaRPr lang="en-US"/>
          </a:p>
        </p:txBody>
      </p:sp>
      <p:pic>
        <p:nvPicPr>
          <p:cNvPr id="3" name="Picture 2">
            <a:extLst>
              <a:ext uri="{FF2B5EF4-FFF2-40B4-BE49-F238E27FC236}">
                <a16:creationId xmlns:a16="http://schemas.microsoft.com/office/drawing/2014/main" id="{0D42F2C6-8DF3-5288-9116-22D8CE5D5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775" y="1298376"/>
            <a:ext cx="8958299" cy="5193323"/>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9711DBF7-D99F-24DB-66A9-C7213FE6B227}"/>
              </a:ext>
            </a:extLst>
          </p:cNvPr>
          <p:cNvPicPr>
            <a:picLocks noChangeAspect="1"/>
          </p:cNvPicPr>
          <p:nvPr/>
        </p:nvPicPr>
        <p:blipFill>
          <a:blip r:embed="rId3"/>
          <a:stretch>
            <a:fillRect/>
          </a:stretch>
        </p:blipFill>
        <p:spPr>
          <a:xfrm>
            <a:off x="2506663" y="1628001"/>
            <a:ext cx="6755246" cy="4207965"/>
          </a:xfrm>
          <a:prstGeom prst="rect">
            <a:avLst/>
          </a:prstGeom>
        </p:spPr>
      </p:pic>
      <p:sp>
        <p:nvSpPr>
          <p:cNvPr id="4" name="Speech Bubble: Rectangle with Corners Rounded 3">
            <a:extLst>
              <a:ext uri="{FF2B5EF4-FFF2-40B4-BE49-F238E27FC236}">
                <a16:creationId xmlns:a16="http://schemas.microsoft.com/office/drawing/2014/main" id="{88C6807A-D2D2-D0CF-2C48-755CC6E62164}"/>
              </a:ext>
            </a:extLst>
          </p:cNvPr>
          <p:cNvSpPr/>
          <p:nvPr/>
        </p:nvSpPr>
        <p:spPr>
          <a:xfrm>
            <a:off x="8864081" y="1626096"/>
            <a:ext cx="2329465" cy="1404258"/>
          </a:xfrm>
          <a:prstGeom prst="wedgeRoundRectCallout">
            <a:avLst>
              <a:gd name="adj1" fmla="val -63324"/>
              <a:gd name="adj2" fmla="val 22805"/>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dirty="0"/>
              <a:t>Reports &amp; Dashboards to give visibility into KPI's, overdue tasks, workload by user, etc.</a:t>
            </a:r>
          </a:p>
        </p:txBody>
      </p:sp>
    </p:spTree>
    <p:extLst>
      <p:ext uri="{BB962C8B-B14F-4D97-AF65-F5344CB8AC3E}">
        <p14:creationId xmlns:p14="http://schemas.microsoft.com/office/powerpoint/2010/main" val="1911653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square&#10;&#10;Description automatically generated">
            <a:extLst>
              <a:ext uri="{FF2B5EF4-FFF2-40B4-BE49-F238E27FC236}">
                <a16:creationId xmlns:a16="http://schemas.microsoft.com/office/drawing/2014/main" id="{18A16BB2-43CB-4796-9068-83397958A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019" y="1178663"/>
            <a:ext cx="2530457" cy="5646645"/>
          </a:xfrm>
          <a:prstGeom prst="rect">
            <a:avLst/>
          </a:prstGeom>
        </p:spPr>
      </p:pic>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Proof of Concept</a:t>
            </a:r>
            <a:endParaRPr lang="en-US">
              <a:highlight>
                <a:srgbClr val="00FF00"/>
              </a:highlight>
            </a:endParaRPr>
          </a:p>
        </p:txBody>
      </p:sp>
      <p:pic>
        <p:nvPicPr>
          <p:cNvPr id="4" name="Picture 3">
            <a:extLst>
              <a:ext uri="{FF2B5EF4-FFF2-40B4-BE49-F238E27FC236}">
                <a16:creationId xmlns:a16="http://schemas.microsoft.com/office/drawing/2014/main" id="{11AECA08-4E01-9B2D-115B-77B531906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253" y="1190771"/>
            <a:ext cx="2530457" cy="5646645"/>
          </a:xfrm>
          <a:prstGeom prst="rect">
            <a:avLst/>
          </a:prstGeom>
        </p:spPr>
      </p:pic>
      <p:pic>
        <p:nvPicPr>
          <p:cNvPr id="3" name="Picture 4">
            <a:extLst>
              <a:ext uri="{FF2B5EF4-FFF2-40B4-BE49-F238E27FC236}">
                <a16:creationId xmlns:a16="http://schemas.microsoft.com/office/drawing/2014/main" id="{8BCF0021-D7C0-1ECD-E5B4-A19202D4AF6A}"/>
              </a:ext>
            </a:extLst>
          </p:cNvPr>
          <p:cNvPicPr>
            <a:picLocks noChangeAspect="1"/>
          </p:cNvPicPr>
          <p:nvPr/>
        </p:nvPicPr>
        <p:blipFill rotWithShape="1">
          <a:blip r:embed="rId3"/>
          <a:srcRect t="291"/>
          <a:stretch/>
        </p:blipFill>
        <p:spPr>
          <a:xfrm>
            <a:off x="2183858" y="1898248"/>
            <a:ext cx="1977593" cy="4269685"/>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84AF80B-5776-50E1-70B8-66DE401AFDA8}"/>
              </a:ext>
            </a:extLst>
          </p:cNvPr>
          <p:cNvPicPr>
            <a:picLocks noChangeAspect="1"/>
          </p:cNvPicPr>
          <p:nvPr/>
        </p:nvPicPr>
        <p:blipFill>
          <a:blip r:embed="rId4"/>
          <a:stretch>
            <a:fillRect/>
          </a:stretch>
        </p:blipFill>
        <p:spPr>
          <a:xfrm>
            <a:off x="6914165" y="1853184"/>
            <a:ext cx="1986167" cy="4302616"/>
          </a:xfrm>
          <a:prstGeom prst="rect">
            <a:avLst/>
          </a:prstGeom>
        </p:spPr>
      </p:pic>
      <p:sp>
        <p:nvSpPr>
          <p:cNvPr id="9" name="Speech Bubble: Rectangle with Corners Rounded 8">
            <a:extLst>
              <a:ext uri="{FF2B5EF4-FFF2-40B4-BE49-F238E27FC236}">
                <a16:creationId xmlns:a16="http://schemas.microsoft.com/office/drawing/2014/main" id="{79F09585-065C-AC72-E100-8ABCFE397883}"/>
              </a:ext>
            </a:extLst>
          </p:cNvPr>
          <p:cNvSpPr/>
          <p:nvPr/>
        </p:nvSpPr>
        <p:spPr>
          <a:xfrm>
            <a:off x="8755813" y="2764830"/>
            <a:ext cx="1168470" cy="740370"/>
          </a:xfrm>
          <a:prstGeom prst="wedgeRoundRectCallout">
            <a:avLst>
              <a:gd name="adj1" fmla="val -138365"/>
              <a:gd name="adj2" fmla="val -66968"/>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dirty="0"/>
              <a:t>Attach photos </a:t>
            </a:r>
          </a:p>
        </p:txBody>
      </p:sp>
      <p:sp>
        <p:nvSpPr>
          <p:cNvPr id="10" name="Speech Bubble: Rectangle with Corners Rounded 9">
            <a:extLst>
              <a:ext uri="{FF2B5EF4-FFF2-40B4-BE49-F238E27FC236}">
                <a16:creationId xmlns:a16="http://schemas.microsoft.com/office/drawing/2014/main" id="{A35B0EB8-9E4E-F387-DCF7-2E3593366F70}"/>
              </a:ext>
            </a:extLst>
          </p:cNvPr>
          <p:cNvSpPr/>
          <p:nvPr/>
        </p:nvSpPr>
        <p:spPr>
          <a:xfrm>
            <a:off x="3399690" y="749619"/>
            <a:ext cx="2696310" cy="674521"/>
          </a:xfrm>
          <a:prstGeom prst="wedgeRoundRectCallout">
            <a:avLst>
              <a:gd name="adj1" fmla="val -23261"/>
              <a:gd name="adj2" fmla="val 81467"/>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t>View and complete tasks on the mobile app </a:t>
            </a:r>
          </a:p>
        </p:txBody>
      </p:sp>
    </p:spTree>
    <p:extLst>
      <p:ext uri="{BB962C8B-B14F-4D97-AF65-F5344CB8AC3E}">
        <p14:creationId xmlns:p14="http://schemas.microsoft.com/office/powerpoint/2010/main" val="3765263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790587-6989-46CB-8CB9-AAA58DEDB5B1}"/>
              </a:ext>
            </a:extLst>
          </p:cNvPr>
          <p:cNvSpPr>
            <a:spLocks noGrp="1"/>
          </p:cNvSpPr>
          <p:nvPr>
            <p:ph type="body" sz="quarter" idx="12"/>
          </p:nvPr>
        </p:nvSpPr>
        <p:spPr>
          <a:xfrm>
            <a:off x="940444" y="1012789"/>
            <a:ext cx="10872776" cy="395872"/>
          </a:xfrm>
        </p:spPr>
        <p:txBody>
          <a:bodyPr/>
          <a:lstStyle/>
          <a:p>
            <a:r>
              <a:rPr lang="en-GB">
                <a:solidFill>
                  <a:schemeClr val="bg2"/>
                </a:solidFill>
              </a:rPr>
              <a:t>Iterative delivery is achieved through a series of 3-week sprints </a:t>
            </a:r>
          </a:p>
        </p:txBody>
      </p:sp>
      <p:sp>
        <p:nvSpPr>
          <p:cNvPr id="3" name="Text Placeholder 2">
            <a:extLst>
              <a:ext uri="{FF2B5EF4-FFF2-40B4-BE49-F238E27FC236}">
                <a16:creationId xmlns:a16="http://schemas.microsoft.com/office/drawing/2014/main" id="{1A94A419-D1D2-43CD-98AF-85762651A062}"/>
              </a:ext>
            </a:extLst>
          </p:cNvPr>
          <p:cNvSpPr>
            <a:spLocks noGrp="1"/>
          </p:cNvSpPr>
          <p:nvPr>
            <p:ph type="body" sz="quarter" idx="11"/>
          </p:nvPr>
        </p:nvSpPr>
        <p:spPr/>
        <p:txBody>
          <a:bodyPr/>
          <a:lstStyle/>
          <a:p>
            <a:r>
              <a:rPr lang="en-US">
                <a:solidFill>
                  <a:schemeClr val="bg2"/>
                </a:solidFill>
                <a:latin typeface="Proxima Nova Lt"/>
              </a:rPr>
              <a:t>Agile Delivery Approach</a:t>
            </a:r>
            <a:r>
              <a:rPr lang="en-US">
                <a:highlight>
                  <a:srgbClr val="00FF00"/>
                </a:highlight>
              </a:rPr>
              <a:t> </a:t>
            </a:r>
            <a:endParaRPr lang="en-ZA">
              <a:solidFill>
                <a:schemeClr val="bg2"/>
              </a:solidFill>
              <a:latin typeface="Proxima Nova Lt"/>
            </a:endParaRPr>
          </a:p>
        </p:txBody>
      </p:sp>
      <p:pic>
        <p:nvPicPr>
          <p:cNvPr id="16" name="Picture 15">
            <a:extLst>
              <a:ext uri="{FF2B5EF4-FFF2-40B4-BE49-F238E27FC236}">
                <a16:creationId xmlns:a16="http://schemas.microsoft.com/office/drawing/2014/main" id="{5B5D439B-C459-4999-B045-39D9034C38CD}"/>
              </a:ext>
            </a:extLst>
          </p:cNvPr>
          <p:cNvPicPr>
            <a:picLocks noChangeAspect="1"/>
          </p:cNvPicPr>
          <p:nvPr/>
        </p:nvPicPr>
        <p:blipFill>
          <a:blip r:embed="rId3"/>
          <a:stretch>
            <a:fillRect/>
          </a:stretch>
        </p:blipFill>
        <p:spPr>
          <a:xfrm>
            <a:off x="709678" y="3192813"/>
            <a:ext cx="709612" cy="1225694"/>
          </a:xfrm>
          <a:prstGeom prst="rect">
            <a:avLst/>
          </a:prstGeom>
        </p:spPr>
      </p:pic>
      <p:sp>
        <p:nvSpPr>
          <p:cNvPr id="17" name="Text Placeholder 5">
            <a:extLst>
              <a:ext uri="{FF2B5EF4-FFF2-40B4-BE49-F238E27FC236}">
                <a16:creationId xmlns:a16="http://schemas.microsoft.com/office/drawing/2014/main" id="{ED6E9740-9518-4AB5-B888-14F3FAEA6880}"/>
              </a:ext>
            </a:extLst>
          </p:cNvPr>
          <p:cNvSpPr txBox="1">
            <a:spLocks/>
          </p:cNvSpPr>
          <p:nvPr/>
        </p:nvSpPr>
        <p:spPr>
          <a:xfrm>
            <a:off x="402076" y="4572528"/>
            <a:ext cx="1372019"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Product Backlog</a:t>
            </a:r>
          </a:p>
        </p:txBody>
      </p:sp>
      <p:sp>
        <p:nvSpPr>
          <p:cNvPr id="19" name="Text Placeholder 5">
            <a:extLst>
              <a:ext uri="{FF2B5EF4-FFF2-40B4-BE49-F238E27FC236}">
                <a16:creationId xmlns:a16="http://schemas.microsoft.com/office/drawing/2014/main" id="{65A8AD60-32D0-4DDD-A28F-503A4429E4EC}"/>
              </a:ext>
            </a:extLst>
          </p:cNvPr>
          <p:cNvSpPr txBox="1">
            <a:spLocks/>
          </p:cNvSpPr>
          <p:nvPr/>
        </p:nvSpPr>
        <p:spPr>
          <a:xfrm>
            <a:off x="3537385" y="1799594"/>
            <a:ext cx="2085267"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Process Improvement</a:t>
            </a:r>
          </a:p>
        </p:txBody>
      </p:sp>
      <p:sp>
        <p:nvSpPr>
          <p:cNvPr id="20" name="Rectangle: Rounded Corners 19">
            <a:extLst>
              <a:ext uri="{FF2B5EF4-FFF2-40B4-BE49-F238E27FC236}">
                <a16:creationId xmlns:a16="http://schemas.microsoft.com/office/drawing/2014/main" id="{3E4B34F2-68D6-42EE-AEA0-453D7A40A0FF}"/>
              </a:ext>
            </a:extLst>
          </p:cNvPr>
          <p:cNvSpPr/>
          <p:nvPr/>
        </p:nvSpPr>
        <p:spPr>
          <a:xfrm>
            <a:off x="1815613" y="3464971"/>
            <a:ext cx="1152525" cy="708575"/>
          </a:xfrm>
          <a:prstGeom prst="roundRect">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Sprint Planning</a:t>
            </a:r>
          </a:p>
        </p:txBody>
      </p:sp>
      <p:sp>
        <p:nvSpPr>
          <p:cNvPr id="22" name="Rectangle: Rounded Corners 21">
            <a:extLst>
              <a:ext uri="{FF2B5EF4-FFF2-40B4-BE49-F238E27FC236}">
                <a16:creationId xmlns:a16="http://schemas.microsoft.com/office/drawing/2014/main" id="{D524A69E-BCF4-4F1F-B9C3-76515BBD28B6}"/>
              </a:ext>
            </a:extLst>
          </p:cNvPr>
          <p:cNvSpPr/>
          <p:nvPr/>
        </p:nvSpPr>
        <p:spPr>
          <a:xfrm>
            <a:off x="7547153" y="3430196"/>
            <a:ext cx="1076325" cy="708575"/>
          </a:xfrm>
          <a:prstGeom prst="roundRect">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Sprint Demo</a:t>
            </a:r>
          </a:p>
        </p:txBody>
      </p:sp>
      <p:pic>
        <p:nvPicPr>
          <p:cNvPr id="24" name="Graphic 23" descr="Box trolley">
            <a:extLst>
              <a:ext uri="{FF2B5EF4-FFF2-40B4-BE49-F238E27FC236}">
                <a16:creationId xmlns:a16="http://schemas.microsoft.com/office/drawing/2014/main" id="{119B55CE-E75D-4827-95CD-07A8A57306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43077" y="3140569"/>
            <a:ext cx="914400" cy="914400"/>
          </a:xfrm>
          <a:prstGeom prst="rect">
            <a:avLst/>
          </a:prstGeom>
        </p:spPr>
      </p:pic>
      <p:sp>
        <p:nvSpPr>
          <p:cNvPr id="25" name="Text Placeholder 5">
            <a:extLst>
              <a:ext uri="{FF2B5EF4-FFF2-40B4-BE49-F238E27FC236}">
                <a16:creationId xmlns:a16="http://schemas.microsoft.com/office/drawing/2014/main" id="{DE81E5E6-F323-4627-8D46-9DA9215332BE}"/>
              </a:ext>
            </a:extLst>
          </p:cNvPr>
          <p:cNvSpPr txBox="1">
            <a:spLocks/>
          </p:cNvSpPr>
          <p:nvPr/>
        </p:nvSpPr>
        <p:spPr>
          <a:xfrm>
            <a:off x="8811688" y="4186216"/>
            <a:ext cx="1372019"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Product Increment</a:t>
            </a:r>
          </a:p>
        </p:txBody>
      </p:sp>
      <p:sp>
        <p:nvSpPr>
          <p:cNvPr id="36" name="Rectangle: Rounded Corners 35">
            <a:extLst>
              <a:ext uri="{FF2B5EF4-FFF2-40B4-BE49-F238E27FC236}">
                <a16:creationId xmlns:a16="http://schemas.microsoft.com/office/drawing/2014/main" id="{3AFCAE5F-808F-4A12-958B-5E40907C1789}"/>
              </a:ext>
            </a:extLst>
          </p:cNvPr>
          <p:cNvSpPr/>
          <p:nvPr/>
        </p:nvSpPr>
        <p:spPr>
          <a:xfrm>
            <a:off x="5406500" y="5497802"/>
            <a:ext cx="3558979" cy="519993"/>
          </a:xfrm>
          <a:prstGeom prst="roundRect">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Backlog Refinement</a:t>
            </a:r>
          </a:p>
        </p:txBody>
      </p:sp>
      <p:sp>
        <p:nvSpPr>
          <p:cNvPr id="39" name="Rectangle: Rounded Corners 38">
            <a:extLst>
              <a:ext uri="{FF2B5EF4-FFF2-40B4-BE49-F238E27FC236}">
                <a16:creationId xmlns:a16="http://schemas.microsoft.com/office/drawing/2014/main" id="{D4BA9FCA-B768-4488-BBD9-A5FDF12FBE27}"/>
              </a:ext>
            </a:extLst>
          </p:cNvPr>
          <p:cNvSpPr/>
          <p:nvPr/>
        </p:nvSpPr>
        <p:spPr>
          <a:xfrm>
            <a:off x="10277477" y="3404055"/>
            <a:ext cx="1204845" cy="782161"/>
          </a:xfrm>
          <a:prstGeom prst="roundRect">
            <a:avLst/>
          </a:prstGeom>
          <a:solidFill>
            <a:srgbClr val="65B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Testing</a:t>
            </a:r>
          </a:p>
        </p:txBody>
      </p:sp>
      <p:sp>
        <p:nvSpPr>
          <p:cNvPr id="40" name="Rectangle: Rounded Corners 39">
            <a:extLst>
              <a:ext uri="{FF2B5EF4-FFF2-40B4-BE49-F238E27FC236}">
                <a16:creationId xmlns:a16="http://schemas.microsoft.com/office/drawing/2014/main" id="{A6A7B1CE-674B-4322-ABC3-AEA4F422BFEA}"/>
              </a:ext>
            </a:extLst>
          </p:cNvPr>
          <p:cNvSpPr/>
          <p:nvPr/>
        </p:nvSpPr>
        <p:spPr>
          <a:xfrm>
            <a:off x="7197139" y="1836660"/>
            <a:ext cx="1688599" cy="708575"/>
          </a:xfrm>
          <a:prstGeom prst="roundRect">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Sprint Retrospective</a:t>
            </a:r>
          </a:p>
        </p:txBody>
      </p:sp>
      <p:pic>
        <p:nvPicPr>
          <p:cNvPr id="44" name="Graphic 43" descr="List">
            <a:extLst>
              <a:ext uri="{FF2B5EF4-FFF2-40B4-BE49-F238E27FC236}">
                <a16:creationId xmlns:a16="http://schemas.microsoft.com/office/drawing/2014/main" id="{D902B8A4-9445-447D-A491-7759882503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58448" y="3363919"/>
            <a:ext cx="914400" cy="914400"/>
          </a:xfrm>
          <a:prstGeom prst="rect">
            <a:avLst/>
          </a:prstGeom>
        </p:spPr>
      </p:pic>
      <p:sp>
        <p:nvSpPr>
          <p:cNvPr id="45" name="Text Placeholder 5">
            <a:extLst>
              <a:ext uri="{FF2B5EF4-FFF2-40B4-BE49-F238E27FC236}">
                <a16:creationId xmlns:a16="http://schemas.microsoft.com/office/drawing/2014/main" id="{0CC90467-B3A7-41C5-8045-8839C0087B40}"/>
              </a:ext>
            </a:extLst>
          </p:cNvPr>
          <p:cNvSpPr txBox="1">
            <a:spLocks/>
          </p:cNvSpPr>
          <p:nvPr/>
        </p:nvSpPr>
        <p:spPr>
          <a:xfrm>
            <a:off x="3128046" y="4392420"/>
            <a:ext cx="1175204"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Sprint Backlog</a:t>
            </a:r>
          </a:p>
        </p:txBody>
      </p:sp>
      <p:grpSp>
        <p:nvGrpSpPr>
          <p:cNvPr id="47" name="Group 46">
            <a:extLst>
              <a:ext uri="{FF2B5EF4-FFF2-40B4-BE49-F238E27FC236}">
                <a16:creationId xmlns:a16="http://schemas.microsoft.com/office/drawing/2014/main" id="{76C58FC6-618C-4AE6-AF3B-8AC582905BA3}"/>
              </a:ext>
            </a:extLst>
          </p:cNvPr>
          <p:cNvGrpSpPr/>
          <p:nvPr/>
        </p:nvGrpSpPr>
        <p:grpSpPr>
          <a:xfrm>
            <a:off x="3861778" y="2605832"/>
            <a:ext cx="3355358" cy="2605015"/>
            <a:chOff x="3861778" y="2521853"/>
            <a:chExt cx="3355358" cy="2605015"/>
          </a:xfrm>
        </p:grpSpPr>
        <p:grpSp>
          <p:nvGrpSpPr>
            <p:cNvPr id="30" name="Group 29">
              <a:extLst>
                <a:ext uri="{FF2B5EF4-FFF2-40B4-BE49-F238E27FC236}">
                  <a16:creationId xmlns:a16="http://schemas.microsoft.com/office/drawing/2014/main" id="{92CA3D99-AFB7-47B9-A00B-D4085CB3D95C}"/>
                </a:ext>
              </a:extLst>
            </p:cNvPr>
            <p:cNvGrpSpPr/>
            <p:nvPr/>
          </p:nvGrpSpPr>
          <p:grpSpPr>
            <a:xfrm>
              <a:off x="4506446" y="2606868"/>
              <a:ext cx="2520000" cy="2520000"/>
              <a:chOff x="4343400" y="1979740"/>
              <a:chExt cx="2160000" cy="2160000"/>
            </a:xfrm>
          </p:grpSpPr>
          <p:sp>
            <p:nvSpPr>
              <p:cNvPr id="28" name="Flowchart: Connector 27">
                <a:extLst>
                  <a:ext uri="{FF2B5EF4-FFF2-40B4-BE49-F238E27FC236}">
                    <a16:creationId xmlns:a16="http://schemas.microsoft.com/office/drawing/2014/main" id="{A4B0BDD9-7F3D-4E94-BCC5-E38A3738D875}"/>
                  </a:ext>
                </a:extLst>
              </p:cNvPr>
              <p:cNvSpPr/>
              <p:nvPr/>
            </p:nvSpPr>
            <p:spPr>
              <a:xfrm>
                <a:off x="4343400" y="1979740"/>
                <a:ext cx="2160000" cy="2160000"/>
              </a:xfrm>
              <a:prstGeom prst="flowChartConnector">
                <a:avLst/>
              </a:prstGeom>
              <a:gradFill flip="none" rotWithShape="1">
                <a:gsLst>
                  <a:gs pos="61000">
                    <a:srgbClr val="C9DB60"/>
                  </a:gs>
                  <a:gs pos="0">
                    <a:srgbClr val="F2F7D1"/>
                  </a:gs>
                  <a:gs pos="100000">
                    <a:srgbClr val="BCD727"/>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Connector 28">
                <a:extLst>
                  <a:ext uri="{FF2B5EF4-FFF2-40B4-BE49-F238E27FC236}">
                    <a16:creationId xmlns:a16="http://schemas.microsoft.com/office/drawing/2014/main" id="{D0D13029-7FCE-4659-9B86-CF1918B21B7D}"/>
                  </a:ext>
                </a:extLst>
              </p:cNvPr>
              <p:cNvSpPr/>
              <p:nvPr/>
            </p:nvSpPr>
            <p:spPr>
              <a:xfrm>
                <a:off x="4703400" y="2339740"/>
                <a:ext cx="1440000" cy="144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solidFill>
                      <a:srgbClr val="7F7F7F"/>
                    </a:solidFill>
                    <a:latin typeface="Proxima Nova Lt" panose="02000506030000020004" pitchFamily="50" charset="0"/>
                  </a:rPr>
                  <a:t>3-week Sprint</a:t>
                </a:r>
              </a:p>
            </p:txBody>
          </p:sp>
        </p:grpSp>
        <p:sp>
          <p:nvSpPr>
            <p:cNvPr id="35" name="Oval 34">
              <a:extLst>
                <a:ext uri="{FF2B5EF4-FFF2-40B4-BE49-F238E27FC236}">
                  <a16:creationId xmlns:a16="http://schemas.microsoft.com/office/drawing/2014/main" id="{F393811B-BF49-452D-ADAC-5EA305ADAAFF}"/>
                </a:ext>
              </a:extLst>
            </p:cNvPr>
            <p:cNvSpPr/>
            <p:nvPr/>
          </p:nvSpPr>
          <p:spPr>
            <a:xfrm>
              <a:off x="4787302" y="2521853"/>
              <a:ext cx="481168" cy="457269"/>
            </a:xfrm>
            <a:prstGeom prst="ellipse">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 Placeholder 5">
              <a:extLst>
                <a:ext uri="{FF2B5EF4-FFF2-40B4-BE49-F238E27FC236}">
                  <a16:creationId xmlns:a16="http://schemas.microsoft.com/office/drawing/2014/main" id="{2DBD7E7B-F14E-48C8-9867-CD609923E0CB}"/>
                </a:ext>
              </a:extLst>
            </p:cNvPr>
            <p:cNvSpPr txBox="1">
              <a:spLocks/>
            </p:cNvSpPr>
            <p:nvPr/>
          </p:nvSpPr>
          <p:spPr>
            <a:xfrm>
              <a:off x="3861778" y="2750487"/>
              <a:ext cx="1042352"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Daily Stand-up</a:t>
              </a:r>
            </a:p>
          </p:txBody>
        </p:sp>
        <p:sp>
          <p:nvSpPr>
            <p:cNvPr id="46" name="Isosceles Triangle 45">
              <a:extLst>
                <a:ext uri="{FF2B5EF4-FFF2-40B4-BE49-F238E27FC236}">
                  <a16:creationId xmlns:a16="http://schemas.microsoft.com/office/drawing/2014/main" id="{2F9DEE2B-4757-4925-A013-03A8A30E0146}"/>
                </a:ext>
              </a:extLst>
            </p:cNvPr>
            <p:cNvSpPr/>
            <p:nvPr/>
          </p:nvSpPr>
          <p:spPr>
            <a:xfrm rot="206551">
              <a:off x="6432580" y="3543025"/>
              <a:ext cx="784556" cy="440106"/>
            </a:xfrm>
            <a:prstGeom prst="triangle">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Arrow: Right 47">
            <a:extLst>
              <a:ext uri="{FF2B5EF4-FFF2-40B4-BE49-F238E27FC236}">
                <a16:creationId xmlns:a16="http://schemas.microsoft.com/office/drawing/2014/main" id="{830D1F3D-D634-40D5-8F72-81BF2FC49DA1}"/>
              </a:ext>
            </a:extLst>
          </p:cNvPr>
          <p:cNvSpPr/>
          <p:nvPr/>
        </p:nvSpPr>
        <p:spPr>
          <a:xfrm>
            <a:off x="1427070" y="3618944"/>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Arrow: Right 48">
            <a:extLst>
              <a:ext uri="{FF2B5EF4-FFF2-40B4-BE49-F238E27FC236}">
                <a16:creationId xmlns:a16="http://schemas.microsoft.com/office/drawing/2014/main" id="{D1778D04-2D06-4583-ABBF-ED976BBD4612}"/>
              </a:ext>
            </a:extLst>
          </p:cNvPr>
          <p:cNvSpPr/>
          <p:nvPr/>
        </p:nvSpPr>
        <p:spPr>
          <a:xfrm>
            <a:off x="3017445" y="3603845"/>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7D027D6F-5C6D-4E62-B7FE-94A41831FC06}"/>
              </a:ext>
            </a:extLst>
          </p:cNvPr>
          <p:cNvSpPr/>
          <p:nvPr/>
        </p:nvSpPr>
        <p:spPr>
          <a:xfrm>
            <a:off x="4078400" y="3597769"/>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a:extLst>
              <a:ext uri="{FF2B5EF4-FFF2-40B4-BE49-F238E27FC236}">
                <a16:creationId xmlns:a16="http://schemas.microsoft.com/office/drawing/2014/main" id="{0C68ED23-3705-438D-A362-2D7C3EBB5837}"/>
              </a:ext>
            </a:extLst>
          </p:cNvPr>
          <p:cNvSpPr/>
          <p:nvPr/>
        </p:nvSpPr>
        <p:spPr>
          <a:xfrm>
            <a:off x="7097625" y="3571145"/>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a:extLst>
              <a:ext uri="{FF2B5EF4-FFF2-40B4-BE49-F238E27FC236}">
                <a16:creationId xmlns:a16="http://schemas.microsoft.com/office/drawing/2014/main" id="{3B5E817C-2B6E-4D8F-8EFF-9057FDDF98F2}"/>
              </a:ext>
            </a:extLst>
          </p:cNvPr>
          <p:cNvSpPr/>
          <p:nvPr/>
        </p:nvSpPr>
        <p:spPr>
          <a:xfrm>
            <a:off x="8710656" y="3571144"/>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Right 54">
            <a:extLst>
              <a:ext uri="{FF2B5EF4-FFF2-40B4-BE49-F238E27FC236}">
                <a16:creationId xmlns:a16="http://schemas.microsoft.com/office/drawing/2014/main" id="{21D27733-94DD-44DF-8696-229A1DCD1CC2}"/>
              </a:ext>
            </a:extLst>
          </p:cNvPr>
          <p:cNvSpPr/>
          <p:nvPr/>
        </p:nvSpPr>
        <p:spPr>
          <a:xfrm>
            <a:off x="9857477" y="3560446"/>
            <a:ext cx="370693" cy="37343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Bent-Up 55">
            <a:extLst>
              <a:ext uri="{FF2B5EF4-FFF2-40B4-BE49-F238E27FC236}">
                <a16:creationId xmlns:a16="http://schemas.microsoft.com/office/drawing/2014/main" id="{309888BD-7DF1-40B2-8133-22CBCCBF8137}"/>
              </a:ext>
            </a:extLst>
          </p:cNvPr>
          <p:cNvSpPr/>
          <p:nvPr/>
        </p:nvSpPr>
        <p:spPr>
          <a:xfrm rot="16200000" flipH="1">
            <a:off x="9170678" y="4188991"/>
            <a:ext cx="1739477" cy="1918134"/>
          </a:xfrm>
          <a:prstGeom prst="bentUpArrow">
            <a:avLst>
              <a:gd name="adj1" fmla="val 11843"/>
              <a:gd name="adj2" fmla="val 12656"/>
              <a:gd name="adj3" fmla="val 144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Arrow: Bent-Up 56">
            <a:extLst>
              <a:ext uri="{FF2B5EF4-FFF2-40B4-BE49-F238E27FC236}">
                <a16:creationId xmlns:a16="http://schemas.microsoft.com/office/drawing/2014/main" id="{8F7763C0-0A4D-4FD9-87C6-0CA52327D256}"/>
              </a:ext>
            </a:extLst>
          </p:cNvPr>
          <p:cNvSpPr/>
          <p:nvPr/>
        </p:nvSpPr>
        <p:spPr>
          <a:xfrm flipH="1">
            <a:off x="886654" y="4858471"/>
            <a:ext cx="4328026" cy="1037195"/>
          </a:xfrm>
          <a:prstGeom prst="bentUpArrow">
            <a:avLst>
              <a:gd name="adj1" fmla="val 19449"/>
              <a:gd name="adj2" fmla="val 17567"/>
              <a:gd name="adj3" fmla="val 144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Arrow: Right 57">
            <a:extLst>
              <a:ext uri="{FF2B5EF4-FFF2-40B4-BE49-F238E27FC236}">
                <a16:creationId xmlns:a16="http://schemas.microsoft.com/office/drawing/2014/main" id="{1478A1E9-85A4-4873-974B-B8029426C8FE}"/>
              </a:ext>
            </a:extLst>
          </p:cNvPr>
          <p:cNvSpPr/>
          <p:nvPr/>
        </p:nvSpPr>
        <p:spPr>
          <a:xfrm rot="16200000">
            <a:off x="7689674" y="2798159"/>
            <a:ext cx="758086" cy="37343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Arrow: Bent-Up 58">
            <a:extLst>
              <a:ext uri="{FF2B5EF4-FFF2-40B4-BE49-F238E27FC236}">
                <a16:creationId xmlns:a16="http://schemas.microsoft.com/office/drawing/2014/main" id="{AC37F25E-4E4B-4D4C-9673-5F8AAEB73D9F}"/>
              </a:ext>
            </a:extLst>
          </p:cNvPr>
          <p:cNvSpPr/>
          <p:nvPr/>
        </p:nvSpPr>
        <p:spPr>
          <a:xfrm flipH="1" flipV="1">
            <a:off x="2133597" y="2064953"/>
            <a:ext cx="4892845" cy="1225695"/>
          </a:xfrm>
          <a:prstGeom prst="bentUpArrow">
            <a:avLst>
              <a:gd name="adj1" fmla="val 14504"/>
              <a:gd name="adj2" fmla="val 17313"/>
              <a:gd name="adj3" fmla="val 201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899E3FA0-D02A-4DCD-BFCC-F99016983206}"/>
              </a:ext>
            </a:extLst>
          </p:cNvPr>
          <p:cNvGrpSpPr/>
          <p:nvPr/>
        </p:nvGrpSpPr>
        <p:grpSpPr>
          <a:xfrm>
            <a:off x="9914752" y="1788927"/>
            <a:ext cx="1656123" cy="914401"/>
            <a:chOff x="9857477" y="1483426"/>
            <a:chExt cx="1656123" cy="914401"/>
          </a:xfrm>
        </p:grpSpPr>
        <p:sp>
          <p:nvSpPr>
            <p:cNvPr id="60" name="Rectangle: Rounded Corners 59">
              <a:extLst>
                <a:ext uri="{FF2B5EF4-FFF2-40B4-BE49-F238E27FC236}">
                  <a16:creationId xmlns:a16="http://schemas.microsoft.com/office/drawing/2014/main" id="{E191825F-1BB4-465A-BC6C-EA9A3F1CEE91}"/>
                </a:ext>
              </a:extLst>
            </p:cNvPr>
            <p:cNvSpPr/>
            <p:nvPr/>
          </p:nvSpPr>
          <p:spPr>
            <a:xfrm>
              <a:off x="9918865" y="1526331"/>
              <a:ext cx="270724" cy="246332"/>
            </a:xfrm>
            <a:prstGeom prst="roundRect">
              <a:avLst/>
            </a:prstGeom>
            <a:solidFill>
              <a:srgbClr val="BCD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 Placeholder 5">
              <a:extLst>
                <a:ext uri="{FF2B5EF4-FFF2-40B4-BE49-F238E27FC236}">
                  <a16:creationId xmlns:a16="http://schemas.microsoft.com/office/drawing/2014/main" id="{1E8C199C-6085-45E5-A23A-B8F6E9CF7677}"/>
                </a:ext>
              </a:extLst>
            </p:cNvPr>
            <p:cNvSpPr txBox="1">
              <a:spLocks/>
            </p:cNvSpPr>
            <p:nvPr/>
          </p:nvSpPr>
          <p:spPr>
            <a:xfrm>
              <a:off x="10210921" y="1581943"/>
              <a:ext cx="1302679" cy="19824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a:solidFill>
                    <a:srgbClr val="7F7F7F"/>
                  </a:solidFill>
                  <a:latin typeface="Proxima Nova Lt" panose="02000506030000020004" pitchFamily="50" charset="0"/>
                </a:rPr>
                <a:t>Open Box Activity</a:t>
              </a:r>
            </a:p>
          </p:txBody>
        </p:sp>
        <p:sp>
          <p:nvSpPr>
            <p:cNvPr id="62" name="Rectangle: Rounded Corners 61">
              <a:extLst>
                <a:ext uri="{FF2B5EF4-FFF2-40B4-BE49-F238E27FC236}">
                  <a16:creationId xmlns:a16="http://schemas.microsoft.com/office/drawing/2014/main" id="{954C1D1F-3B33-40BC-9DCC-88F812F6FABF}"/>
                </a:ext>
              </a:extLst>
            </p:cNvPr>
            <p:cNvSpPr/>
            <p:nvPr/>
          </p:nvSpPr>
          <p:spPr>
            <a:xfrm>
              <a:off x="9918865" y="1822278"/>
              <a:ext cx="270724" cy="246332"/>
            </a:xfrm>
            <a:prstGeom prst="roundRect">
              <a:avLst/>
            </a:prstGeom>
            <a:solidFill>
              <a:srgbClr val="65B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xt Placeholder 5">
              <a:extLst>
                <a:ext uri="{FF2B5EF4-FFF2-40B4-BE49-F238E27FC236}">
                  <a16:creationId xmlns:a16="http://schemas.microsoft.com/office/drawing/2014/main" id="{FAF62AAA-FAFF-478D-84C5-7E5559983323}"/>
                </a:ext>
              </a:extLst>
            </p:cNvPr>
            <p:cNvSpPr txBox="1">
              <a:spLocks/>
            </p:cNvSpPr>
            <p:nvPr/>
          </p:nvSpPr>
          <p:spPr>
            <a:xfrm>
              <a:off x="10210921" y="1877890"/>
              <a:ext cx="1302679" cy="19072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a:solidFill>
                    <a:srgbClr val="7F7F7F"/>
                  </a:solidFill>
                  <a:latin typeface="Proxima Nova Lt" panose="02000506030000020004" pitchFamily="50" charset="0"/>
                </a:rPr>
                <a:t>Grainger Activity</a:t>
              </a:r>
            </a:p>
          </p:txBody>
        </p:sp>
        <p:sp>
          <p:nvSpPr>
            <p:cNvPr id="64" name="Rectangle: Rounded Corners 63">
              <a:extLst>
                <a:ext uri="{FF2B5EF4-FFF2-40B4-BE49-F238E27FC236}">
                  <a16:creationId xmlns:a16="http://schemas.microsoft.com/office/drawing/2014/main" id="{784674FE-A3E7-4043-B665-F25CA8D5E328}"/>
                </a:ext>
              </a:extLst>
            </p:cNvPr>
            <p:cNvSpPr/>
            <p:nvPr/>
          </p:nvSpPr>
          <p:spPr>
            <a:xfrm>
              <a:off x="9918865" y="2109081"/>
              <a:ext cx="270724" cy="246332"/>
            </a:xfrm>
            <a:prstGeom prst="roundRect">
              <a:avLst/>
            </a:prstGeom>
            <a:solidFill>
              <a:srgbClr val="25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 Placeholder 5">
              <a:extLst>
                <a:ext uri="{FF2B5EF4-FFF2-40B4-BE49-F238E27FC236}">
                  <a16:creationId xmlns:a16="http://schemas.microsoft.com/office/drawing/2014/main" id="{33C5F501-FFCF-4D93-9B9E-3474D5E9E499}"/>
                </a:ext>
              </a:extLst>
            </p:cNvPr>
            <p:cNvSpPr txBox="1">
              <a:spLocks/>
            </p:cNvSpPr>
            <p:nvPr/>
          </p:nvSpPr>
          <p:spPr>
            <a:xfrm>
              <a:off x="10210921" y="2164693"/>
              <a:ext cx="1098955" cy="19824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a:solidFill>
                    <a:srgbClr val="7F7F7F"/>
                  </a:solidFill>
                  <a:latin typeface="Proxima Nova Lt" panose="02000506030000020004" pitchFamily="50" charset="0"/>
                </a:rPr>
                <a:t>Joint Activity</a:t>
              </a:r>
            </a:p>
          </p:txBody>
        </p:sp>
        <p:sp>
          <p:nvSpPr>
            <p:cNvPr id="66" name="Rectangle 65">
              <a:extLst>
                <a:ext uri="{FF2B5EF4-FFF2-40B4-BE49-F238E27FC236}">
                  <a16:creationId xmlns:a16="http://schemas.microsoft.com/office/drawing/2014/main" id="{0BB4D593-BB94-4F12-AA8E-7FA4177AE2CE}"/>
                </a:ext>
              </a:extLst>
            </p:cNvPr>
            <p:cNvSpPr/>
            <p:nvPr/>
          </p:nvSpPr>
          <p:spPr>
            <a:xfrm>
              <a:off x="9857477" y="1483426"/>
              <a:ext cx="1571691" cy="914401"/>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Arrow: Right 67">
            <a:extLst>
              <a:ext uri="{FF2B5EF4-FFF2-40B4-BE49-F238E27FC236}">
                <a16:creationId xmlns:a16="http://schemas.microsoft.com/office/drawing/2014/main" id="{72AE277F-ADCE-4C0F-BB83-D7274AD337BB}"/>
              </a:ext>
            </a:extLst>
          </p:cNvPr>
          <p:cNvSpPr/>
          <p:nvPr/>
        </p:nvSpPr>
        <p:spPr>
          <a:xfrm rot="5400000">
            <a:off x="7474975" y="4640380"/>
            <a:ext cx="1217425" cy="37343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 Placeholder 5">
            <a:extLst>
              <a:ext uri="{FF2B5EF4-FFF2-40B4-BE49-F238E27FC236}">
                <a16:creationId xmlns:a16="http://schemas.microsoft.com/office/drawing/2014/main" id="{7DB9F6F4-A969-4044-933D-1F202F4DE512}"/>
              </a:ext>
            </a:extLst>
          </p:cNvPr>
          <p:cNvSpPr txBox="1">
            <a:spLocks/>
          </p:cNvSpPr>
          <p:nvPr/>
        </p:nvSpPr>
        <p:spPr>
          <a:xfrm>
            <a:off x="1349241" y="5435808"/>
            <a:ext cx="3099852"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Backlog Refinement &amp; Prioritisation</a:t>
            </a:r>
          </a:p>
        </p:txBody>
      </p:sp>
      <p:sp>
        <p:nvSpPr>
          <p:cNvPr id="70" name="Text Placeholder 5">
            <a:extLst>
              <a:ext uri="{FF2B5EF4-FFF2-40B4-BE49-F238E27FC236}">
                <a16:creationId xmlns:a16="http://schemas.microsoft.com/office/drawing/2014/main" id="{065F97B9-366C-4BC9-924E-E59577D9261B}"/>
              </a:ext>
            </a:extLst>
          </p:cNvPr>
          <p:cNvSpPr txBox="1">
            <a:spLocks/>
          </p:cNvSpPr>
          <p:nvPr/>
        </p:nvSpPr>
        <p:spPr>
          <a:xfrm>
            <a:off x="9395256" y="5435808"/>
            <a:ext cx="1372019" cy="2292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solidFill>
                  <a:srgbClr val="7F7F7F"/>
                </a:solidFill>
                <a:latin typeface="Proxima Nova Lt" panose="02000506030000020004" pitchFamily="50" charset="0"/>
              </a:rPr>
              <a:t>Feedback</a:t>
            </a:r>
          </a:p>
        </p:txBody>
      </p:sp>
    </p:spTree>
    <p:extLst>
      <p:ext uri="{BB962C8B-B14F-4D97-AF65-F5344CB8AC3E}">
        <p14:creationId xmlns:p14="http://schemas.microsoft.com/office/powerpoint/2010/main" val="1870263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Proposed Roadmap</a:t>
            </a:r>
            <a:endParaRPr lang="en-US">
              <a:highlight>
                <a:srgbClr val="00FF00"/>
              </a:highlight>
            </a:endParaRPr>
          </a:p>
        </p:txBody>
      </p:sp>
      <p:sp>
        <p:nvSpPr>
          <p:cNvPr id="7" name="Arrow: Chevron 6">
            <a:extLst>
              <a:ext uri="{FF2B5EF4-FFF2-40B4-BE49-F238E27FC236}">
                <a16:creationId xmlns:a16="http://schemas.microsoft.com/office/drawing/2014/main" id="{718D3215-D6BD-81CB-78E2-69DE158B2876}"/>
              </a:ext>
            </a:extLst>
          </p:cNvPr>
          <p:cNvSpPr/>
          <p:nvPr/>
        </p:nvSpPr>
        <p:spPr>
          <a:xfrm>
            <a:off x="879970" y="1303507"/>
            <a:ext cx="4268101" cy="514989"/>
          </a:xfrm>
          <a:prstGeom prst="chevron">
            <a:avLst>
              <a:gd name="adj" fmla="val 26234"/>
            </a:avLst>
          </a:prstGeom>
          <a:solidFill>
            <a:schemeClr val="bg2">
              <a:lumMod val="5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solidFill>
                <a:schemeClr val="tx2">
                  <a:lumMod val="75000"/>
                </a:schemeClr>
              </a:solidFill>
            </a:endParaRPr>
          </a:p>
        </p:txBody>
      </p:sp>
      <p:sp>
        <p:nvSpPr>
          <p:cNvPr id="8" name="TextBox 3">
            <a:extLst>
              <a:ext uri="{FF2B5EF4-FFF2-40B4-BE49-F238E27FC236}">
                <a16:creationId xmlns:a16="http://schemas.microsoft.com/office/drawing/2014/main" id="{156263D0-620E-4E73-2196-AD897E424051}"/>
              </a:ext>
            </a:extLst>
          </p:cNvPr>
          <p:cNvSpPr txBox="1"/>
          <p:nvPr/>
        </p:nvSpPr>
        <p:spPr>
          <a:xfrm>
            <a:off x="879969" y="1376335"/>
            <a:ext cx="3769371" cy="369332"/>
          </a:xfrm>
          <a:prstGeom prst="rect">
            <a:avLst/>
          </a:prstGeom>
          <a:noFill/>
          <a:ln>
            <a:noFill/>
          </a:ln>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solidFill>
                  <a:schemeClr val="bg1"/>
                </a:solidFill>
                <a:latin typeface="Proxima Nova Lt"/>
              </a:rPr>
              <a:t>Release 1</a:t>
            </a:r>
            <a:endParaRPr lang="en-US">
              <a:solidFill>
                <a:schemeClr val="bg1"/>
              </a:solidFill>
              <a:latin typeface="Proxima Nova Lt" panose="02000506030000020004" pitchFamily="50" charset="0"/>
            </a:endParaRPr>
          </a:p>
        </p:txBody>
      </p:sp>
      <p:sp>
        <p:nvSpPr>
          <p:cNvPr id="9" name="Arrow: Chevron 8">
            <a:extLst>
              <a:ext uri="{FF2B5EF4-FFF2-40B4-BE49-F238E27FC236}">
                <a16:creationId xmlns:a16="http://schemas.microsoft.com/office/drawing/2014/main" id="{1CF6DCA2-EB34-E6A1-9D7C-B3AEB21CDD67}"/>
              </a:ext>
            </a:extLst>
          </p:cNvPr>
          <p:cNvSpPr/>
          <p:nvPr/>
        </p:nvSpPr>
        <p:spPr>
          <a:xfrm>
            <a:off x="5093270" y="1303507"/>
            <a:ext cx="6734142" cy="514989"/>
          </a:xfrm>
          <a:prstGeom prst="chevron">
            <a:avLst>
              <a:gd name="adj" fmla="val 26234"/>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2">
                  <a:lumMod val="40000"/>
                  <a:lumOff val="60000"/>
                </a:schemeClr>
              </a:solidFill>
            </a:endParaRPr>
          </a:p>
        </p:txBody>
      </p:sp>
      <p:sp>
        <p:nvSpPr>
          <p:cNvPr id="10" name="TextBox 3">
            <a:extLst>
              <a:ext uri="{FF2B5EF4-FFF2-40B4-BE49-F238E27FC236}">
                <a16:creationId xmlns:a16="http://schemas.microsoft.com/office/drawing/2014/main" id="{F4409ADA-057A-AAC1-2DAB-2CBE76D77F08}"/>
              </a:ext>
            </a:extLst>
          </p:cNvPr>
          <p:cNvSpPr txBox="1"/>
          <p:nvPr/>
        </p:nvSpPr>
        <p:spPr>
          <a:xfrm>
            <a:off x="5178763" y="1376335"/>
            <a:ext cx="5960020" cy="369332"/>
          </a:xfrm>
          <a:prstGeom prst="rect">
            <a:avLst/>
          </a:prstGeom>
          <a:noFill/>
          <a:ln>
            <a:noFill/>
          </a:ln>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solidFill>
                  <a:schemeClr val="bg1"/>
                </a:solidFill>
                <a:latin typeface="Proxima Nova Lt"/>
              </a:rPr>
              <a:t>Future</a:t>
            </a:r>
            <a:endParaRPr lang="en-US">
              <a:solidFill>
                <a:schemeClr val="bg1"/>
              </a:solidFill>
              <a:latin typeface="Proxima Nova Lt" panose="02000506030000020004" pitchFamily="50" charset="0"/>
            </a:endParaRPr>
          </a:p>
        </p:txBody>
      </p:sp>
      <p:sp>
        <p:nvSpPr>
          <p:cNvPr id="16" name="Rectangle 15">
            <a:extLst>
              <a:ext uri="{FF2B5EF4-FFF2-40B4-BE49-F238E27FC236}">
                <a16:creationId xmlns:a16="http://schemas.microsoft.com/office/drawing/2014/main" id="{45AE3948-F3B5-0B08-2432-3B797380AFEA}"/>
              </a:ext>
            </a:extLst>
          </p:cNvPr>
          <p:cNvSpPr/>
          <p:nvPr/>
        </p:nvSpPr>
        <p:spPr>
          <a:xfrm>
            <a:off x="879969" y="1898560"/>
            <a:ext cx="4143426" cy="34138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7" name="Text Placeholder 3">
            <a:extLst>
              <a:ext uri="{FF2B5EF4-FFF2-40B4-BE49-F238E27FC236}">
                <a16:creationId xmlns:a16="http://schemas.microsoft.com/office/drawing/2014/main" id="{DB6BC475-499C-C01E-DDEE-36D97BD7C548}"/>
              </a:ext>
            </a:extLst>
          </p:cNvPr>
          <p:cNvSpPr txBox="1">
            <a:spLocks/>
          </p:cNvSpPr>
          <p:nvPr/>
        </p:nvSpPr>
        <p:spPr>
          <a:xfrm>
            <a:off x="979961" y="2009598"/>
            <a:ext cx="3918931" cy="303894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ZA" sz="1200">
                <a:solidFill>
                  <a:schemeClr val="bg2"/>
                </a:solidFill>
                <a:latin typeface="Proxima Nova Lt"/>
              </a:rPr>
              <a:t>Create &amp; Complete End-to-End Void Workflow</a:t>
            </a:r>
          </a:p>
          <a:p>
            <a:pPr>
              <a:buClr>
                <a:schemeClr val="accent6"/>
              </a:buClr>
            </a:pPr>
            <a:r>
              <a:rPr lang="en-ZA" sz="1200">
                <a:solidFill>
                  <a:schemeClr val="bg2"/>
                </a:solidFill>
                <a:latin typeface="Proxima Nova Lt"/>
              </a:rPr>
              <a:t>Calculating &amp; </a:t>
            </a:r>
            <a:r>
              <a:rPr lang="en-US" sz="1200">
                <a:solidFill>
                  <a:schemeClr val="bg2"/>
                </a:solidFill>
                <a:latin typeface="Proxima Nova Lt"/>
              </a:rPr>
              <a:t>Revising Estimated Timelines</a:t>
            </a:r>
          </a:p>
          <a:p>
            <a:pPr>
              <a:buClr>
                <a:schemeClr val="accent6"/>
              </a:buClr>
            </a:pPr>
            <a:r>
              <a:rPr lang="en-ZA" sz="1200">
                <a:solidFill>
                  <a:schemeClr val="bg2"/>
                </a:solidFill>
                <a:latin typeface="Proxima Nova Lt"/>
              </a:rPr>
              <a:t>Update Salesforce Unit </a:t>
            </a:r>
          </a:p>
          <a:p>
            <a:pPr>
              <a:buClr>
                <a:schemeClr val="accent6"/>
              </a:buClr>
            </a:pPr>
            <a:r>
              <a:rPr lang="en-ZA" sz="1200">
                <a:solidFill>
                  <a:schemeClr val="bg2"/>
                </a:solidFill>
                <a:latin typeface="Proxima Nova Lt"/>
              </a:rPr>
              <a:t>User/Team Task Lists</a:t>
            </a:r>
          </a:p>
          <a:p>
            <a:pPr>
              <a:buClr>
                <a:schemeClr val="accent6"/>
              </a:buClr>
            </a:pPr>
            <a:r>
              <a:rPr lang="en-ZA" sz="1200">
                <a:solidFill>
                  <a:schemeClr val="bg2"/>
                </a:solidFill>
                <a:latin typeface="Proxima Nova Lt"/>
              </a:rPr>
              <a:t>Dashboards - KPIs &amp; Voids Behind Schedule</a:t>
            </a:r>
          </a:p>
          <a:p>
            <a:pPr>
              <a:buClr>
                <a:schemeClr val="accent6"/>
              </a:buClr>
            </a:pPr>
            <a:r>
              <a:rPr lang="en-ZA" sz="1200">
                <a:solidFill>
                  <a:schemeClr val="bg2"/>
                </a:solidFill>
                <a:latin typeface="Proxima Nova Lt"/>
              </a:rPr>
              <a:t>See Voids by Unit &amp; Building</a:t>
            </a:r>
          </a:p>
          <a:p>
            <a:pPr>
              <a:buClr>
                <a:schemeClr val="accent6"/>
              </a:buClr>
            </a:pPr>
            <a:r>
              <a:rPr lang="en-ZA" sz="1200">
                <a:solidFill>
                  <a:schemeClr val="bg2"/>
                </a:solidFill>
                <a:latin typeface="Proxima Nova Lt"/>
              </a:rPr>
              <a:t>Property Calendar of Onsite Void Tasks</a:t>
            </a:r>
          </a:p>
          <a:p>
            <a:pPr>
              <a:buClr>
                <a:schemeClr val="accent6"/>
              </a:buClr>
            </a:pPr>
            <a:r>
              <a:rPr lang="en-ZA" sz="1200">
                <a:solidFill>
                  <a:schemeClr val="bg2"/>
                </a:solidFill>
                <a:latin typeface="Proxima Nova Lt"/>
              </a:rPr>
              <a:t>Upload Void Documents </a:t>
            </a:r>
            <a:endParaRPr lang="en-ZA" sz="1200">
              <a:solidFill>
                <a:schemeClr val="bg2"/>
              </a:solidFill>
              <a:latin typeface="Proxima Nova Lt" panose="02000506030000020004" pitchFamily="50" charset="0"/>
            </a:endParaRPr>
          </a:p>
          <a:p>
            <a:pPr>
              <a:buClr>
                <a:schemeClr val="accent6"/>
              </a:buClr>
            </a:pPr>
            <a:r>
              <a:rPr lang="en-ZA" sz="1200">
                <a:solidFill>
                  <a:schemeClr val="bg2"/>
                </a:solidFill>
                <a:latin typeface="Proxima Nova Lt"/>
              </a:rPr>
              <a:t>Audit History</a:t>
            </a:r>
          </a:p>
          <a:p>
            <a:pPr>
              <a:buClr>
                <a:schemeClr val="accent6"/>
              </a:buClr>
            </a:pPr>
            <a:r>
              <a:rPr lang="en-ZA" sz="1200">
                <a:solidFill>
                  <a:schemeClr val="bg2"/>
                </a:solidFill>
                <a:ea typeface="+mn-lt"/>
                <a:cs typeface="+mn-lt"/>
              </a:rPr>
              <a:t>Replace Internal Notification Emails</a:t>
            </a:r>
            <a:endParaRPr lang="en-ZA" sz="1200">
              <a:solidFill>
                <a:schemeClr val="bg2"/>
              </a:solidFill>
              <a:latin typeface="Proxima Nova Lt" panose="02000506030000020004" pitchFamily="50" charset="0"/>
            </a:endParaRPr>
          </a:p>
          <a:p>
            <a:pPr>
              <a:buClr>
                <a:schemeClr val="accent6"/>
              </a:buClr>
            </a:pPr>
            <a:endParaRPr lang="en-ZA" sz="1200">
              <a:solidFill>
                <a:schemeClr val="bg2"/>
              </a:solidFill>
              <a:latin typeface="Proxima Nova Lt" panose="02000506030000020004" pitchFamily="50" charset="0"/>
            </a:endParaRPr>
          </a:p>
          <a:p>
            <a:pPr>
              <a:buClr>
                <a:schemeClr val="accent6"/>
              </a:buClr>
            </a:pPr>
            <a:endParaRPr lang="en-ZA" sz="1200">
              <a:solidFill>
                <a:schemeClr val="bg2"/>
              </a:solidFill>
              <a:latin typeface="Proxima Nova Lt" panose="02000506030000020004" pitchFamily="50" charset="0"/>
            </a:endParaRPr>
          </a:p>
          <a:p>
            <a:pPr>
              <a:buClr>
                <a:schemeClr val="accent6"/>
              </a:buClr>
            </a:pPr>
            <a:endParaRPr lang="en-US" sz="1200">
              <a:solidFill>
                <a:schemeClr val="bg2"/>
              </a:solidFill>
              <a:latin typeface="Proxima Nova Lt" panose="02000506030000020004" pitchFamily="50" charset="0"/>
            </a:endParaRPr>
          </a:p>
        </p:txBody>
      </p:sp>
      <p:sp>
        <p:nvSpPr>
          <p:cNvPr id="20" name="Rectangle 19">
            <a:extLst>
              <a:ext uri="{FF2B5EF4-FFF2-40B4-BE49-F238E27FC236}">
                <a16:creationId xmlns:a16="http://schemas.microsoft.com/office/drawing/2014/main" id="{8617A52A-6C2A-0F95-03E2-3AC3094E6460}"/>
              </a:ext>
            </a:extLst>
          </p:cNvPr>
          <p:cNvSpPr/>
          <p:nvPr/>
        </p:nvSpPr>
        <p:spPr>
          <a:xfrm>
            <a:off x="5089108" y="1898560"/>
            <a:ext cx="6614137" cy="34138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26" name="Group 25">
            <a:extLst>
              <a:ext uri="{FF2B5EF4-FFF2-40B4-BE49-F238E27FC236}">
                <a16:creationId xmlns:a16="http://schemas.microsoft.com/office/drawing/2014/main" id="{A5428702-4D44-52DF-E5E3-25F40AAB0B66}"/>
              </a:ext>
            </a:extLst>
          </p:cNvPr>
          <p:cNvGrpSpPr/>
          <p:nvPr/>
        </p:nvGrpSpPr>
        <p:grpSpPr>
          <a:xfrm>
            <a:off x="682516" y="5397162"/>
            <a:ext cx="4433665" cy="901738"/>
            <a:chOff x="683966" y="5645260"/>
            <a:chExt cx="4433665" cy="901738"/>
          </a:xfrm>
        </p:grpSpPr>
        <p:cxnSp>
          <p:nvCxnSpPr>
            <p:cNvPr id="42" name="Straight Connector 41" title="q lines">
              <a:extLst>
                <a:ext uri="{FF2B5EF4-FFF2-40B4-BE49-F238E27FC236}">
                  <a16:creationId xmlns:a16="http://schemas.microsoft.com/office/drawing/2014/main" id="{8E890C09-58D3-2A57-C65B-A55B04120205}"/>
                </a:ext>
              </a:extLst>
            </p:cNvPr>
            <p:cNvCxnSpPr>
              <a:cxnSpLocks/>
            </p:cNvCxnSpPr>
            <p:nvPr/>
          </p:nvCxnSpPr>
          <p:spPr>
            <a:xfrm>
              <a:off x="967839" y="5871644"/>
              <a:ext cx="0" cy="26971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Straight Connector 45" title="q lines">
              <a:extLst>
                <a:ext uri="{FF2B5EF4-FFF2-40B4-BE49-F238E27FC236}">
                  <a16:creationId xmlns:a16="http://schemas.microsoft.com/office/drawing/2014/main" id="{B6AF21F3-86EC-3DC9-0528-0F86AAE6A7B6}"/>
                </a:ext>
              </a:extLst>
            </p:cNvPr>
            <p:cNvCxnSpPr>
              <a:cxnSpLocks/>
            </p:cNvCxnSpPr>
            <p:nvPr/>
          </p:nvCxnSpPr>
          <p:spPr>
            <a:xfrm>
              <a:off x="4898892" y="5871353"/>
              <a:ext cx="0" cy="26971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9" name="Rectangle: Rounded Corners 38" title="Year Bar">
              <a:extLst>
                <a:ext uri="{FF2B5EF4-FFF2-40B4-BE49-F238E27FC236}">
                  <a16:creationId xmlns:a16="http://schemas.microsoft.com/office/drawing/2014/main" id="{AA6AF43A-C2A7-5B65-63F0-E8EAFBEDDFCC}"/>
                </a:ext>
              </a:extLst>
            </p:cNvPr>
            <p:cNvSpPr/>
            <p:nvPr/>
          </p:nvSpPr>
          <p:spPr>
            <a:xfrm>
              <a:off x="879971" y="5652550"/>
              <a:ext cx="4109148" cy="2436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Oval 40">
              <a:extLst>
                <a:ext uri="{FF2B5EF4-FFF2-40B4-BE49-F238E27FC236}">
                  <a16:creationId xmlns:a16="http://schemas.microsoft.com/office/drawing/2014/main" id="{31FD65C7-16C4-7FCF-30E9-E7C4357DDA47}"/>
                </a:ext>
              </a:extLst>
            </p:cNvPr>
            <p:cNvSpPr/>
            <p:nvPr/>
          </p:nvSpPr>
          <p:spPr>
            <a:xfrm>
              <a:off x="753450" y="6129705"/>
              <a:ext cx="438296" cy="41729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3" name="TextBox 42">
              <a:extLst>
                <a:ext uri="{FF2B5EF4-FFF2-40B4-BE49-F238E27FC236}">
                  <a16:creationId xmlns:a16="http://schemas.microsoft.com/office/drawing/2014/main" id="{FBAE4AF7-9355-5309-A3AC-B1181A3575A6}"/>
                </a:ext>
              </a:extLst>
            </p:cNvPr>
            <p:cNvSpPr txBox="1"/>
            <p:nvPr/>
          </p:nvSpPr>
          <p:spPr>
            <a:xfrm>
              <a:off x="786464" y="6222521"/>
              <a:ext cx="369792" cy="234715"/>
            </a:xfrm>
            <a:prstGeom prst="rect">
              <a:avLst/>
            </a:prstGeom>
            <a:noFill/>
          </p:spPr>
          <p:txBody>
            <a:bodyPr wrap="square" lIns="0" tIns="0" rIns="0" bIns="0" rtlCol="0" anchor="ctr">
              <a:noAutofit/>
            </a:bodyPr>
            <a:lstStyle/>
            <a:p>
              <a:pPr algn="ctr"/>
              <a:r>
                <a:rPr lang="en-US" sz="1050" b="1">
                  <a:solidFill>
                    <a:schemeClr val="bg1"/>
                  </a:solidFill>
                </a:rPr>
                <a:t>1 </a:t>
              </a:r>
            </a:p>
            <a:p>
              <a:pPr algn="ctr"/>
              <a:r>
                <a:rPr lang="en-US" sz="1050" b="1">
                  <a:solidFill>
                    <a:schemeClr val="bg1"/>
                  </a:solidFill>
                </a:rPr>
                <a:t>July</a:t>
              </a:r>
              <a:endParaRPr lang="en-US" sz="1050">
                <a:solidFill>
                  <a:schemeClr val="bg1"/>
                </a:solidFill>
              </a:endParaRPr>
            </a:p>
          </p:txBody>
        </p:sp>
        <p:sp>
          <p:nvSpPr>
            <p:cNvPr id="45" name="Oval 44">
              <a:extLst>
                <a:ext uri="{FF2B5EF4-FFF2-40B4-BE49-F238E27FC236}">
                  <a16:creationId xmlns:a16="http://schemas.microsoft.com/office/drawing/2014/main" id="{75759DC9-8266-AD86-9BB1-B85A21B6CA49}"/>
                </a:ext>
              </a:extLst>
            </p:cNvPr>
            <p:cNvSpPr/>
            <p:nvPr/>
          </p:nvSpPr>
          <p:spPr>
            <a:xfrm>
              <a:off x="4679335" y="6129414"/>
              <a:ext cx="438296" cy="41729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TextBox 46">
              <a:extLst>
                <a:ext uri="{FF2B5EF4-FFF2-40B4-BE49-F238E27FC236}">
                  <a16:creationId xmlns:a16="http://schemas.microsoft.com/office/drawing/2014/main" id="{033FAF69-8F51-789F-54D7-ABA4608DC42F}"/>
                </a:ext>
              </a:extLst>
            </p:cNvPr>
            <p:cNvSpPr txBox="1"/>
            <p:nvPr/>
          </p:nvSpPr>
          <p:spPr>
            <a:xfrm>
              <a:off x="4705106" y="6209530"/>
              <a:ext cx="369792" cy="234715"/>
            </a:xfrm>
            <a:prstGeom prst="rect">
              <a:avLst/>
            </a:prstGeom>
            <a:noFill/>
          </p:spPr>
          <p:txBody>
            <a:bodyPr wrap="square" lIns="0" tIns="0" rIns="0" bIns="0" rtlCol="0" anchor="ctr">
              <a:noAutofit/>
            </a:bodyPr>
            <a:lstStyle/>
            <a:p>
              <a:pPr algn="ctr"/>
              <a:r>
                <a:rPr lang="en-US" sz="1050" b="1">
                  <a:solidFill>
                    <a:schemeClr val="bg1"/>
                  </a:solidFill>
                </a:rPr>
                <a:t>30 Sept</a:t>
              </a:r>
              <a:endParaRPr lang="en-US" sz="1050">
                <a:solidFill>
                  <a:schemeClr val="bg1"/>
                </a:solidFill>
              </a:endParaRPr>
            </a:p>
          </p:txBody>
        </p:sp>
        <p:sp>
          <p:nvSpPr>
            <p:cNvPr id="38" name="TextBox 37">
              <a:extLst>
                <a:ext uri="{FF2B5EF4-FFF2-40B4-BE49-F238E27FC236}">
                  <a16:creationId xmlns:a16="http://schemas.microsoft.com/office/drawing/2014/main" id="{253704D0-4710-4704-7E8A-81B690F3430D}"/>
                </a:ext>
              </a:extLst>
            </p:cNvPr>
            <p:cNvSpPr txBox="1"/>
            <p:nvPr/>
          </p:nvSpPr>
          <p:spPr>
            <a:xfrm>
              <a:off x="683966" y="5645260"/>
              <a:ext cx="974146" cy="250892"/>
            </a:xfrm>
            <a:prstGeom prst="rect">
              <a:avLst/>
            </a:prstGeom>
            <a:noFill/>
          </p:spPr>
          <p:txBody>
            <a:bodyPr wrap="square" lIns="0" tIns="0" rIns="0" bIns="0" rtlCol="0" anchor="ctr">
              <a:noAutofit/>
            </a:bodyPr>
            <a:lstStyle/>
            <a:p>
              <a:pPr algn="ctr"/>
              <a:r>
                <a:rPr lang="en-US" sz="1050" b="1">
                  <a:solidFill>
                    <a:schemeClr val="tx1">
                      <a:lumMod val="75000"/>
                      <a:lumOff val="25000"/>
                    </a:schemeClr>
                  </a:solidFill>
                </a:rPr>
                <a:t>2023</a:t>
              </a:r>
            </a:p>
          </p:txBody>
        </p:sp>
      </p:grpSp>
      <p:sp>
        <p:nvSpPr>
          <p:cNvPr id="28" name="Text Placeholder 3">
            <a:extLst>
              <a:ext uri="{FF2B5EF4-FFF2-40B4-BE49-F238E27FC236}">
                <a16:creationId xmlns:a16="http://schemas.microsoft.com/office/drawing/2014/main" id="{AD75713B-AC68-34F5-26E3-165AF1C5C8B8}"/>
              </a:ext>
            </a:extLst>
          </p:cNvPr>
          <p:cNvSpPr txBox="1">
            <a:spLocks/>
          </p:cNvSpPr>
          <p:nvPr/>
        </p:nvSpPr>
        <p:spPr>
          <a:xfrm>
            <a:off x="5145610" y="2009597"/>
            <a:ext cx="1983268" cy="3415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Qube Integration</a:t>
            </a:r>
          </a:p>
        </p:txBody>
      </p:sp>
      <p:sp>
        <p:nvSpPr>
          <p:cNvPr id="30" name="Text Placeholder 3">
            <a:extLst>
              <a:ext uri="{FF2B5EF4-FFF2-40B4-BE49-F238E27FC236}">
                <a16:creationId xmlns:a16="http://schemas.microsoft.com/office/drawing/2014/main" id="{7E4FC7BA-C918-1818-4AD2-D96CE5DAE04D}"/>
              </a:ext>
            </a:extLst>
          </p:cNvPr>
          <p:cNvSpPr txBox="1">
            <a:spLocks/>
          </p:cNvSpPr>
          <p:nvPr/>
        </p:nvSpPr>
        <p:spPr>
          <a:xfrm>
            <a:off x="10065939" y="2010323"/>
            <a:ext cx="1472868" cy="25345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FSI Integration</a:t>
            </a:r>
          </a:p>
        </p:txBody>
      </p:sp>
      <p:sp>
        <p:nvSpPr>
          <p:cNvPr id="31" name="Text Placeholder 3">
            <a:extLst>
              <a:ext uri="{FF2B5EF4-FFF2-40B4-BE49-F238E27FC236}">
                <a16:creationId xmlns:a16="http://schemas.microsoft.com/office/drawing/2014/main" id="{A041720D-D1CF-CC9C-EA29-B28418AEC325}"/>
              </a:ext>
            </a:extLst>
          </p:cNvPr>
          <p:cNvSpPr txBox="1">
            <a:spLocks/>
          </p:cNvSpPr>
          <p:nvPr/>
        </p:nvSpPr>
        <p:spPr>
          <a:xfrm>
            <a:off x="9453174" y="2424185"/>
            <a:ext cx="2066404" cy="4953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Advanced </a:t>
            </a:r>
            <a:r>
              <a:rPr lang="en-ZA" sz="1200">
                <a:solidFill>
                  <a:schemeClr val="bg2"/>
                </a:solidFill>
                <a:latin typeface="Proxima Nova Lt" panose="02000506030000020004" pitchFamily="50" charset="0"/>
              </a:rPr>
              <a:t>Dashboards</a:t>
            </a:r>
            <a:r>
              <a:rPr lang="en-US" sz="1200">
                <a:solidFill>
                  <a:schemeClr val="bg2"/>
                </a:solidFill>
                <a:latin typeface="Proxima Nova Lt" panose="02000506030000020004" pitchFamily="50" charset="0"/>
              </a:rPr>
              <a:t> (Trends &amp; Comparisons)</a:t>
            </a:r>
          </a:p>
        </p:txBody>
      </p:sp>
      <p:sp>
        <p:nvSpPr>
          <p:cNvPr id="32" name="Text Placeholder 3">
            <a:extLst>
              <a:ext uri="{FF2B5EF4-FFF2-40B4-BE49-F238E27FC236}">
                <a16:creationId xmlns:a16="http://schemas.microsoft.com/office/drawing/2014/main" id="{670AAF48-8307-2248-B9C3-2D5880E81A3E}"/>
              </a:ext>
            </a:extLst>
          </p:cNvPr>
          <p:cNvSpPr txBox="1">
            <a:spLocks/>
          </p:cNvSpPr>
          <p:nvPr/>
        </p:nvSpPr>
        <p:spPr>
          <a:xfrm>
            <a:off x="8657189" y="4104019"/>
            <a:ext cx="2237892" cy="61407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Customizing Turnaround Times, Non-Working Days</a:t>
            </a:r>
            <a:endParaRPr lang="en-ZA" sz="1200">
              <a:solidFill>
                <a:schemeClr val="bg2"/>
              </a:solidFill>
              <a:latin typeface="Proxima Nova Lt" panose="02000506030000020004" pitchFamily="50" charset="0"/>
            </a:endParaRPr>
          </a:p>
          <a:p>
            <a:pPr marL="0" indent="0">
              <a:buClr>
                <a:schemeClr val="accent6"/>
              </a:buClr>
              <a:buNone/>
            </a:pPr>
            <a:endParaRPr lang="en-US" sz="1200">
              <a:solidFill>
                <a:schemeClr val="bg2"/>
              </a:solidFill>
              <a:latin typeface="Proxima Nova Lt" panose="02000506030000020004" pitchFamily="50" charset="0"/>
            </a:endParaRPr>
          </a:p>
        </p:txBody>
      </p:sp>
      <p:sp>
        <p:nvSpPr>
          <p:cNvPr id="35" name="Text Placeholder 3">
            <a:extLst>
              <a:ext uri="{FF2B5EF4-FFF2-40B4-BE49-F238E27FC236}">
                <a16:creationId xmlns:a16="http://schemas.microsoft.com/office/drawing/2014/main" id="{4EB4B1AB-FE42-B2F8-DED9-274295773230}"/>
              </a:ext>
            </a:extLst>
          </p:cNvPr>
          <p:cNvSpPr txBox="1">
            <a:spLocks/>
          </p:cNvSpPr>
          <p:nvPr/>
        </p:nvSpPr>
        <p:spPr>
          <a:xfrm>
            <a:off x="5441780" y="2401997"/>
            <a:ext cx="2376215" cy="655442"/>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ZA" sz="1200">
                <a:solidFill>
                  <a:schemeClr val="bg2"/>
                </a:solidFill>
                <a:latin typeface="Proxima Nova Lt" panose="02000506030000020004" pitchFamily="50" charset="0"/>
              </a:rPr>
              <a:t>Enhanced Property Calendar (Include Viewings &amp; Other  Building Activity)</a:t>
            </a:r>
          </a:p>
          <a:p>
            <a:pPr>
              <a:buClr>
                <a:schemeClr val="accent6"/>
              </a:buClr>
            </a:pPr>
            <a:endParaRPr lang="en-US" sz="1200">
              <a:solidFill>
                <a:schemeClr val="bg2"/>
              </a:solidFill>
              <a:latin typeface="Proxima Nova Lt" panose="02000506030000020004" pitchFamily="50" charset="0"/>
            </a:endParaRPr>
          </a:p>
        </p:txBody>
      </p:sp>
      <p:sp>
        <p:nvSpPr>
          <p:cNvPr id="36" name="Text Placeholder 3">
            <a:extLst>
              <a:ext uri="{FF2B5EF4-FFF2-40B4-BE49-F238E27FC236}">
                <a16:creationId xmlns:a16="http://schemas.microsoft.com/office/drawing/2014/main" id="{23DEB2E8-8B1F-5017-734F-2D156CE8E9AC}"/>
              </a:ext>
            </a:extLst>
          </p:cNvPr>
          <p:cNvSpPr txBox="1">
            <a:spLocks/>
          </p:cNvSpPr>
          <p:nvPr/>
        </p:nvSpPr>
        <p:spPr>
          <a:xfrm>
            <a:off x="7799894" y="2773948"/>
            <a:ext cx="1920346" cy="4953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Online Tenant Instructions (DRI)</a:t>
            </a:r>
          </a:p>
        </p:txBody>
      </p:sp>
      <p:sp>
        <p:nvSpPr>
          <p:cNvPr id="37" name="Text Placeholder 3">
            <a:extLst>
              <a:ext uri="{FF2B5EF4-FFF2-40B4-BE49-F238E27FC236}">
                <a16:creationId xmlns:a16="http://schemas.microsoft.com/office/drawing/2014/main" id="{A0A58607-7298-CDD5-CEB4-F02BF30DB6BC}"/>
              </a:ext>
            </a:extLst>
          </p:cNvPr>
          <p:cNvSpPr txBox="1">
            <a:spLocks/>
          </p:cNvSpPr>
          <p:nvPr/>
        </p:nvSpPr>
        <p:spPr>
          <a:xfrm>
            <a:off x="5968262" y="4191289"/>
            <a:ext cx="2321232" cy="49530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a:rPr>
              <a:t>Automated Emails to Tenants (Move In &amp; Move Out)</a:t>
            </a:r>
            <a:endParaRPr lang="en-US" sz="1200">
              <a:solidFill>
                <a:schemeClr val="bg2"/>
              </a:solidFill>
              <a:latin typeface="Proxima Nova Lt" panose="02000506030000020004" pitchFamily="50" charset="0"/>
            </a:endParaRPr>
          </a:p>
        </p:txBody>
      </p:sp>
      <p:sp>
        <p:nvSpPr>
          <p:cNvPr id="52" name="Text Placeholder 3">
            <a:extLst>
              <a:ext uri="{FF2B5EF4-FFF2-40B4-BE49-F238E27FC236}">
                <a16:creationId xmlns:a16="http://schemas.microsoft.com/office/drawing/2014/main" id="{8C21CCE3-D27D-AA22-6F67-3923FA62B391}"/>
              </a:ext>
            </a:extLst>
          </p:cNvPr>
          <p:cNvSpPr txBox="1">
            <a:spLocks/>
          </p:cNvSpPr>
          <p:nvPr/>
        </p:nvSpPr>
        <p:spPr>
          <a:xfrm>
            <a:off x="8080057" y="2049944"/>
            <a:ext cx="1034702" cy="2830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ZA" sz="1200">
                <a:solidFill>
                  <a:schemeClr val="bg2"/>
                </a:solidFill>
                <a:latin typeface="Proxima Nova Lt" panose="02000506030000020004" pitchFamily="50" charset="0"/>
              </a:rPr>
              <a:t>EPCs</a:t>
            </a:r>
          </a:p>
          <a:p>
            <a:pPr>
              <a:buClr>
                <a:schemeClr val="accent6"/>
              </a:buClr>
            </a:pPr>
            <a:endParaRPr lang="en-US" sz="1200">
              <a:solidFill>
                <a:schemeClr val="bg2"/>
              </a:solidFill>
              <a:latin typeface="Proxima Nova Lt" panose="02000506030000020004" pitchFamily="50" charset="0"/>
            </a:endParaRPr>
          </a:p>
          <a:p>
            <a:pPr>
              <a:buClr>
                <a:schemeClr val="accent6"/>
              </a:buClr>
            </a:pPr>
            <a:endParaRPr lang="en-US" sz="1200">
              <a:solidFill>
                <a:schemeClr val="bg2"/>
              </a:solidFill>
              <a:latin typeface="Proxima Nova Lt" panose="02000506030000020004" pitchFamily="50" charset="0"/>
            </a:endParaRPr>
          </a:p>
        </p:txBody>
      </p:sp>
      <p:sp>
        <p:nvSpPr>
          <p:cNvPr id="53" name="Text Placeholder 3">
            <a:extLst>
              <a:ext uri="{FF2B5EF4-FFF2-40B4-BE49-F238E27FC236}">
                <a16:creationId xmlns:a16="http://schemas.microsoft.com/office/drawing/2014/main" id="{C043370A-ED14-0F55-3CAC-502635B9B8B5}"/>
              </a:ext>
            </a:extLst>
          </p:cNvPr>
          <p:cNvSpPr txBox="1">
            <a:spLocks/>
          </p:cNvSpPr>
          <p:nvPr/>
        </p:nvSpPr>
        <p:spPr>
          <a:xfrm>
            <a:off x="5163304" y="3147331"/>
            <a:ext cx="3277541" cy="88543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ZA" sz="1200">
                <a:solidFill>
                  <a:schemeClr val="bg2"/>
                </a:solidFill>
                <a:latin typeface="Proxima Nova Lt" panose="02000506030000020004" pitchFamily="50" charset="0"/>
              </a:rPr>
              <a:t>Additional Void Workflows </a:t>
            </a:r>
            <a:br>
              <a:rPr lang="en-ZA" sz="1200">
                <a:solidFill>
                  <a:srgbClr val="6E7878"/>
                </a:solidFill>
              </a:rPr>
            </a:br>
            <a:r>
              <a:rPr lang="en-ZA" sz="1200">
                <a:solidFill>
                  <a:srgbClr val="6E7878"/>
                </a:solidFill>
              </a:rPr>
              <a:t>(Tenant Already </a:t>
            </a:r>
            <a:r>
              <a:rPr lang="en-ZA" sz="1200">
                <a:solidFill>
                  <a:schemeClr val="bg2"/>
                </a:solidFill>
                <a:latin typeface="Proxima Nova Lt" panose="02000506030000020004" pitchFamily="50" charset="0"/>
              </a:rPr>
              <a:t>Vacated</a:t>
            </a:r>
            <a:r>
              <a:rPr lang="en-ZA" sz="1200">
                <a:solidFill>
                  <a:srgbClr val="6E7878"/>
                </a:solidFill>
              </a:rPr>
              <a:t>, </a:t>
            </a:r>
            <a:br>
              <a:rPr lang="en-ZA" sz="1200">
                <a:solidFill>
                  <a:srgbClr val="6E7878"/>
                </a:solidFill>
              </a:rPr>
            </a:br>
            <a:r>
              <a:rPr lang="en-ZA" sz="1200">
                <a:solidFill>
                  <a:srgbClr val="6E7878"/>
                </a:solidFill>
              </a:rPr>
              <a:t>Give Notice to Vacate</a:t>
            </a:r>
            <a:r>
              <a:rPr lang="en-ZA" sz="1200">
                <a:solidFill>
                  <a:schemeClr val="bg2"/>
                </a:solidFill>
                <a:latin typeface="Proxima Nova Lt" panose="02000506030000020004" pitchFamily="50" charset="0"/>
              </a:rPr>
              <a:t>, </a:t>
            </a:r>
            <a:br>
              <a:rPr lang="en-ZA" sz="1200">
                <a:solidFill>
                  <a:schemeClr val="bg2"/>
                </a:solidFill>
                <a:latin typeface="Proxima Nova Lt" panose="02000506030000020004" pitchFamily="50" charset="0"/>
              </a:rPr>
            </a:br>
            <a:r>
              <a:rPr lang="en-ZA" sz="1200">
                <a:solidFill>
                  <a:schemeClr val="bg2"/>
                </a:solidFill>
                <a:latin typeface="Proxima Nova Lt" panose="02000506030000020004" pitchFamily="50" charset="0"/>
              </a:rPr>
              <a:t>Garage &amp; Parking Bay Voids, </a:t>
            </a:r>
            <a:br>
              <a:rPr lang="en-ZA" sz="1200">
                <a:solidFill>
                  <a:schemeClr val="bg2"/>
                </a:solidFill>
                <a:latin typeface="Proxima Nova Lt" panose="02000506030000020004" pitchFamily="50" charset="0"/>
              </a:rPr>
            </a:br>
            <a:r>
              <a:rPr lang="en-ZA" sz="1200">
                <a:solidFill>
                  <a:schemeClr val="bg2"/>
                </a:solidFill>
                <a:latin typeface="Proxima Nova Lt" panose="02000506030000020004" pitchFamily="50" charset="0"/>
              </a:rPr>
              <a:t>Tenant Rescinds NTQ, Custom Tasks)</a:t>
            </a:r>
            <a:endParaRPr lang="en-US" sz="1200">
              <a:solidFill>
                <a:schemeClr val="bg2"/>
              </a:solidFill>
              <a:latin typeface="Proxima Nova Lt" panose="02000506030000020004" pitchFamily="50" charset="0"/>
            </a:endParaRPr>
          </a:p>
        </p:txBody>
      </p:sp>
      <p:sp>
        <p:nvSpPr>
          <p:cNvPr id="55" name="Text Placeholder 3">
            <a:extLst>
              <a:ext uri="{FF2B5EF4-FFF2-40B4-BE49-F238E27FC236}">
                <a16:creationId xmlns:a16="http://schemas.microsoft.com/office/drawing/2014/main" id="{6F2B6CED-DE1C-969A-F9C7-5D24A242A53F}"/>
              </a:ext>
            </a:extLst>
          </p:cNvPr>
          <p:cNvSpPr txBox="1">
            <a:spLocks/>
          </p:cNvSpPr>
          <p:nvPr/>
        </p:nvSpPr>
        <p:spPr>
          <a:xfrm>
            <a:off x="8205328" y="4732292"/>
            <a:ext cx="1709484" cy="62581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ZA" sz="1200">
                <a:solidFill>
                  <a:schemeClr val="bg2"/>
                </a:solidFill>
                <a:latin typeface="Proxima Nova Lt" panose="02000506030000020004" pitchFamily="50" charset="0"/>
              </a:rPr>
              <a:t>Auto Assign Tasks to Individuals</a:t>
            </a:r>
          </a:p>
          <a:p>
            <a:pPr>
              <a:buClr>
                <a:schemeClr val="accent6"/>
              </a:buClr>
            </a:pPr>
            <a:endParaRPr lang="en-US" sz="1200">
              <a:solidFill>
                <a:schemeClr val="bg2"/>
              </a:solidFill>
              <a:latin typeface="Proxima Nova Lt" panose="02000506030000020004" pitchFamily="50" charset="0"/>
            </a:endParaRPr>
          </a:p>
          <a:p>
            <a:pPr marL="0" indent="0">
              <a:buClr>
                <a:schemeClr val="accent6"/>
              </a:buClr>
              <a:buNone/>
            </a:pPr>
            <a:endParaRPr lang="en-US" sz="1200">
              <a:solidFill>
                <a:schemeClr val="bg2"/>
              </a:solidFill>
              <a:latin typeface="Proxima Nova Lt" panose="02000506030000020004" pitchFamily="50" charset="0"/>
            </a:endParaRPr>
          </a:p>
          <a:p>
            <a:pPr>
              <a:buClr>
                <a:schemeClr val="accent6"/>
              </a:buClr>
            </a:pPr>
            <a:endParaRPr lang="en-US" sz="1200">
              <a:solidFill>
                <a:schemeClr val="bg2"/>
              </a:solidFill>
              <a:latin typeface="Proxima Nova Lt" panose="02000506030000020004" pitchFamily="50" charset="0"/>
            </a:endParaRPr>
          </a:p>
        </p:txBody>
      </p:sp>
      <p:sp>
        <p:nvSpPr>
          <p:cNvPr id="56" name="Text Placeholder 3">
            <a:extLst>
              <a:ext uri="{FF2B5EF4-FFF2-40B4-BE49-F238E27FC236}">
                <a16:creationId xmlns:a16="http://schemas.microsoft.com/office/drawing/2014/main" id="{D713C29B-8DE4-4D63-0D33-76BEA45A9001}"/>
              </a:ext>
            </a:extLst>
          </p:cNvPr>
          <p:cNvSpPr txBox="1">
            <a:spLocks/>
          </p:cNvSpPr>
          <p:nvPr/>
        </p:nvSpPr>
        <p:spPr>
          <a:xfrm>
            <a:off x="9642991" y="3266379"/>
            <a:ext cx="1920345" cy="62581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Additional Task Details (Refurb, PVI Checklist, Detailed Works)</a:t>
            </a:r>
          </a:p>
          <a:p>
            <a:pPr>
              <a:buClr>
                <a:schemeClr val="accent6"/>
              </a:buClr>
            </a:pPr>
            <a:endParaRPr lang="en-US" sz="1200">
              <a:solidFill>
                <a:schemeClr val="bg2"/>
              </a:solidFill>
              <a:latin typeface="Proxima Nova Lt" panose="02000506030000020004" pitchFamily="50" charset="0"/>
            </a:endParaRPr>
          </a:p>
        </p:txBody>
      </p:sp>
      <p:sp>
        <p:nvSpPr>
          <p:cNvPr id="57" name="Text Placeholder 3">
            <a:extLst>
              <a:ext uri="{FF2B5EF4-FFF2-40B4-BE49-F238E27FC236}">
                <a16:creationId xmlns:a16="http://schemas.microsoft.com/office/drawing/2014/main" id="{E089C718-875F-3462-5E26-D86A2E48BA53}"/>
              </a:ext>
            </a:extLst>
          </p:cNvPr>
          <p:cNvSpPr txBox="1">
            <a:spLocks/>
          </p:cNvSpPr>
          <p:nvPr/>
        </p:nvSpPr>
        <p:spPr>
          <a:xfrm>
            <a:off x="8205328" y="3376398"/>
            <a:ext cx="1514912" cy="32459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1200">
                <a:solidFill>
                  <a:schemeClr val="bg2"/>
                </a:solidFill>
                <a:latin typeface="Proxima Nova Lt" panose="02000506030000020004" pitchFamily="50" charset="0"/>
              </a:rPr>
              <a:t>Incorporate Delays</a:t>
            </a:r>
          </a:p>
          <a:p>
            <a:pPr marL="0" indent="0">
              <a:buClr>
                <a:schemeClr val="accent6"/>
              </a:buClr>
              <a:buNone/>
            </a:pPr>
            <a:endParaRPr lang="en-US" sz="1200">
              <a:solidFill>
                <a:schemeClr val="bg2"/>
              </a:solidFill>
              <a:latin typeface="Proxima Nova Lt" panose="02000506030000020004" pitchFamily="50" charset="0"/>
            </a:endParaRPr>
          </a:p>
          <a:p>
            <a:pPr>
              <a:buClr>
                <a:schemeClr val="accent6"/>
              </a:buClr>
            </a:pPr>
            <a:endParaRPr lang="en-US" sz="1200">
              <a:solidFill>
                <a:schemeClr val="bg2"/>
              </a:solidFill>
              <a:latin typeface="Proxima Nova Lt" panose="02000506030000020004" pitchFamily="50" charset="0"/>
            </a:endParaRPr>
          </a:p>
        </p:txBody>
      </p:sp>
      <p:sp>
        <p:nvSpPr>
          <p:cNvPr id="3" name="TextBox 2">
            <a:extLst>
              <a:ext uri="{FF2B5EF4-FFF2-40B4-BE49-F238E27FC236}">
                <a16:creationId xmlns:a16="http://schemas.microsoft.com/office/drawing/2014/main" id="{9AE4A42D-D2C4-C66C-7AAB-9E6E6AB278B5}"/>
              </a:ext>
            </a:extLst>
          </p:cNvPr>
          <p:cNvSpPr txBox="1"/>
          <p:nvPr/>
        </p:nvSpPr>
        <p:spPr>
          <a:xfrm>
            <a:off x="5230169" y="4732292"/>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lr>
                <a:schemeClr val="accent6"/>
              </a:buClr>
              <a:buFont typeface="Arial" panose="020B0604020202020204" pitchFamily="34" charset="0"/>
              <a:buChar char="•"/>
            </a:pPr>
            <a:r>
              <a:rPr lang="en-ZA" sz="1200">
                <a:solidFill>
                  <a:srgbClr val="6E7878"/>
                </a:solidFill>
              </a:rPr>
              <a:t>Void Variations - Unit Sale, Relet, </a:t>
            </a:r>
            <a:r>
              <a:rPr lang="en-GB" sz="1200">
                <a:solidFill>
                  <a:srgbClr val="6E7878"/>
                </a:solidFill>
              </a:rPr>
              <a:t>​</a:t>
            </a:r>
            <a:br>
              <a:rPr lang="en-GB" sz="1200"/>
            </a:br>
            <a:r>
              <a:rPr lang="en-ZA" sz="1200">
                <a:solidFill>
                  <a:srgbClr val="6E7878"/>
                </a:solidFill>
              </a:rPr>
              <a:t>Clean vs </a:t>
            </a:r>
            <a:r>
              <a:rPr lang="fr-FR" sz="1200">
                <a:solidFill>
                  <a:srgbClr val="6E7878"/>
                </a:solidFill>
              </a:rPr>
              <a:t>Refurb vs Refresh </a:t>
            </a:r>
            <a:endParaRPr lang="en-GB"/>
          </a:p>
        </p:txBody>
      </p:sp>
    </p:spTree>
    <p:extLst>
      <p:ext uri="{BB962C8B-B14F-4D97-AF65-F5344CB8AC3E}">
        <p14:creationId xmlns:p14="http://schemas.microsoft.com/office/powerpoint/2010/main" val="397898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1447D-088F-46A4-8BB0-1AFA0CC45434}"/>
              </a:ext>
            </a:extLst>
          </p:cNvPr>
          <p:cNvSpPr>
            <a:spLocks noGrp="1"/>
          </p:cNvSpPr>
          <p:nvPr>
            <p:ph type="body" sz="quarter" idx="11"/>
          </p:nvPr>
        </p:nvSpPr>
        <p:spPr/>
        <p:txBody>
          <a:bodyPr lIns="91440" tIns="45720" rIns="91440" bIns="45720" anchor="ctr"/>
          <a:lstStyle/>
          <a:p>
            <a:r>
              <a:rPr lang="en-US">
                <a:latin typeface="Proxima Nova Lt"/>
              </a:rPr>
              <a:t>Release 1 Forecast </a:t>
            </a:r>
            <a:endParaRPr lang="en-ZA"/>
          </a:p>
        </p:txBody>
      </p:sp>
      <p:sp>
        <p:nvSpPr>
          <p:cNvPr id="7" name="Text Placeholder 6">
            <a:extLst>
              <a:ext uri="{FF2B5EF4-FFF2-40B4-BE49-F238E27FC236}">
                <a16:creationId xmlns:a16="http://schemas.microsoft.com/office/drawing/2014/main" id="{E12318EA-30EC-419A-B76B-52E2A98112E4}"/>
              </a:ext>
            </a:extLst>
          </p:cNvPr>
          <p:cNvSpPr>
            <a:spLocks noGrp="1"/>
          </p:cNvSpPr>
          <p:nvPr>
            <p:ph type="body" sz="quarter" idx="4294967295"/>
          </p:nvPr>
        </p:nvSpPr>
        <p:spPr>
          <a:xfrm>
            <a:off x="940445" y="1084005"/>
            <a:ext cx="10872787" cy="395288"/>
          </a:xfrm>
          <a:prstGeom prst="rect">
            <a:avLst/>
          </a:prstGeom>
        </p:spPr>
        <p:txBody>
          <a:bodyPr/>
          <a:lstStyle/>
          <a:p>
            <a:r>
              <a:rPr lang="en-US" sz="2000"/>
              <a:t>Likely: 4 sprints = 12 weeks</a:t>
            </a:r>
            <a:endParaRPr lang="en-ZA" sz="2000"/>
          </a:p>
        </p:txBody>
      </p:sp>
      <p:pic>
        <p:nvPicPr>
          <p:cNvPr id="3" name="Picture 3" descr="Chart, line chart&#10;&#10;Description automatically generated">
            <a:extLst>
              <a:ext uri="{FF2B5EF4-FFF2-40B4-BE49-F238E27FC236}">
                <a16:creationId xmlns:a16="http://schemas.microsoft.com/office/drawing/2014/main" id="{BE48C304-FEA3-D44B-962E-A4AFC4033EB7}"/>
              </a:ext>
            </a:extLst>
          </p:cNvPr>
          <p:cNvPicPr>
            <a:picLocks noChangeAspect="1"/>
          </p:cNvPicPr>
          <p:nvPr/>
        </p:nvPicPr>
        <p:blipFill>
          <a:blip r:embed="rId3"/>
          <a:stretch>
            <a:fillRect/>
          </a:stretch>
        </p:blipFill>
        <p:spPr>
          <a:xfrm>
            <a:off x="2228196" y="1621653"/>
            <a:ext cx="8023538" cy="4639974"/>
          </a:xfrm>
          <a:prstGeom prst="rect">
            <a:avLst/>
          </a:prstGeom>
        </p:spPr>
      </p:pic>
    </p:spTree>
    <p:extLst>
      <p:ext uri="{BB962C8B-B14F-4D97-AF65-F5344CB8AC3E}">
        <p14:creationId xmlns:p14="http://schemas.microsoft.com/office/powerpoint/2010/main" val="2946320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5BE81CA-F9DF-4924-8A50-73936BC872E7}"/>
              </a:ext>
            </a:extLst>
          </p:cNvPr>
          <p:cNvSpPr/>
          <p:nvPr/>
        </p:nvSpPr>
        <p:spPr>
          <a:xfrm>
            <a:off x="951427" y="3656650"/>
            <a:ext cx="3551207" cy="2454784"/>
          </a:xfrm>
          <a:prstGeom prst="rect">
            <a:avLst/>
          </a:prstGeom>
          <a:solidFill>
            <a:schemeClr val="bg1"/>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EB7780C-0256-6704-FFAC-33AD558AC5CE}"/>
              </a:ext>
            </a:extLst>
          </p:cNvPr>
          <p:cNvSpPr/>
          <p:nvPr/>
        </p:nvSpPr>
        <p:spPr>
          <a:xfrm>
            <a:off x="5305060" y="1881082"/>
            <a:ext cx="2706630" cy="3053943"/>
          </a:xfrm>
          <a:prstGeom prst="roundRect">
            <a:avLst>
              <a:gd name="adj" fmla="val 261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486188C-5D6B-0BE6-FD99-6362215BA5D9}"/>
              </a:ext>
            </a:extLst>
          </p:cNvPr>
          <p:cNvSpPr/>
          <p:nvPr/>
        </p:nvSpPr>
        <p:spPr>
          <a:xfrm>
            <a:off x="951812" y="1410569"/>
            <a:ext cx="3551208" cy="1958068"/>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C3855533-CC1A-4D2B-9878-FC0D6C53A67A}"/>
              </a:ext>
            </a:extLst>
          </p:cNvPr>
          <p:cNvSpPr>
            <a:spLocks noGrp="1"/>
          </p:cNvSpPr>
          <p:nvPr>
            <p:ph type="body" sz="quarter" idx="11"/>
          </p:nvPr>
        </p:nvSpPr>
        <p:spPr>
          <a:xfrm>
            <a:off x="962083" y="356926"/>
            <a:ext cx="8621692" cy="575344"/>
          </a:xfrm>
        </p:spPr>
        <p:txBody>
          <a:bodyPr/>
          <a:lstStyle/>
          <a:p>
            <a:r>
              <a:rPr lang="en-GB"/>
              <a:t>Project Team &amp; Forecasted Costs</a:t>
            </a:r>
          </a:p>
        </p:txBody>
      </p:sp>
      <p:sp>
        <p:nvSpPr>
          <p:cNvPr id="24" name="Text Placeholder 5">
            <a:extLst>
              <a:ext uri="{FF2B5EF4-FFF2-40B4-BE49-F238E27FC236}">
                <a16:creationId xmlns:a16="http://schemas.microsoft.com/office/drawing/2014/main" id="{9DB6902C-A3E2-452F-9D3C-87060177A9BE}"/>
              </a:ext>
            </a:extLst>
          </p:cNvPr>
          <p:cNvSpPr txBox="1">
            <a:spLocks/>
          </p:cNvSpPr>
          <p:nvPr/>
        </p:nvSpPr>
        <p:spPr>
          <a:xfrm>
            <a:off x="2069635" y="1678808"/>
            <a:ext cx="2154394" cy="170552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a:solidFill>
                  <a:srgbClr val="7F7F7F"/>
                </a:solidFill>
                <a:latin typeface="Proxima Nova Rg"/>
              </a:rPr>
              <a:t>Salesforce Architect</a:t>
            </a:r>
          </a:p>
          <a:p>
            <a:pPr marL="0" indent="0">
              <a:buNone/>
            </a:pPr>
            <a:r>
              <a:rPr lang="en-GB" sz="1400">
                <a:solidFill>
                  <a:srgbClr val="7F7F7F"/>
                </a:solidFill>
                <a:latin typeface="Proxima Nova Rg"/>
              </a:rPr>
              <a:t>Business Analyst</a:t>
            </a:r>
          </a:p>
          <a:p>
            <a:pPr marL="0" indent="0">
              <a:buNone/>
            </a:pPr>
            <a:r>
              <a:rPr lang="en-GB" sz="1400">
                <a:solidFill>
                  <a:srgbClr val="7F7F7F"/>
                </a:solidFill>
                <a:latin typeface="Proxima Nova Rg"/>
              </a:rPr>
              <a:t>Developers</a:t>
            </a:r>
          </a:p>
          <a:p>
            <a:pPr marL="0" indent="0">
              <a:buNone/>
            </a:pPr>
            <a:r>
              <a:rPr lang="en-GB" sz="1400">
                <a:solidFill>
                  <a:srgbClr val="7F7F7F"/>
                </a:solidFill>
                <a:latin typeface="Proxima Nova Rg"/>
              </a:rPr>
              <a:t>Quality Assurance</a:t>
            </a:r>
          </a:p>
          <a:p>
            <a:pPr marL="0" indent="0">
              <a:buNone/>
            </a:pPr>
            <a:r>
              <a:rPr lang="en-GB" sz="1400">
                <a:solidFill>
                  <a:srgbClr val="7F7F7F"/>
                </a:solidFill>
                <a:latin typeface="Proxima Nova Rg"/>
              </a:rPr>
              <a:t>Project Manager</a:t>
            </a:r>
          </a:p>
        </p:txBody>
      </p:sp>
      <p:sp>
        <p:nvSpPr>
          <p:cNvPr id="30" name="Text Placeholder 5">
            <a:extLst>
              <a:ext uri="{FF2B5EF4-FFF2-40B4-BE49-F238E27FC236}">
                <a16:creationId xmlns:a16="http://schemas.microsoft.com/office/drawing/2014/main" id="{6323B6EE-FEE9-4276-AA71-41F27C374F85}"/>
              </a:ext>
            </a:extLst>
          </p:cNvPr>
          <p:cNvSpPr txBox="1">
            <a:spLocks/>
          </p:cNvSpPr>
          <p:nvPr/>
        </p:nvSpPr>
        <p:spPr>
          <a:xfrm>
            <a:off x="2069635" y="3826292"/>
            <a:ext cx="2672034" cy="3277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a:solidFill>
                  <a:srgbClr val="7F7F7F"/>
                </a:solidFill>
                <a:latin typeface="Proxima Nova Rg"/>
              </a:rPr>
              <a:t>Product Owner</a:t>
            </a:r>
            <a:br>
              <a:rPr lang="en-GB" sz="1400">
                <a:solidFill>
                  <a:srgbClr val="7F7F7F"/>
                </a:solidFill>
                <a:latin typeface="Proxima Nova Rg"/>
              </a:rPr>
            </a:br>
            <a:r>
              <a:rPr lang="en-GB" sz="1400">
                <a:solidFill>
                  <a:srgbClr val="7F7F7F"/>
                </a:solidFill>
                <a:latin typeface="Proxima Nova Rg"/>
              </a:rPr>
              <a:t> </a:t>
            </a:r>
            <a:r>
              <a:rPr lang="en-GB" sz="1200">
                <a:solidFill>
                  <a:srgbClr val="7F7F7F"/>
                </a:solidFill>
                <a:latin typeface="Proxima Nova Rg"/>
              </a:rPr>
              <a:t>- Main point of contact</a:t>
            </a:r>
          </a:p>
        </p:txBody>
      </p:sp>
      <p:pic>
        <p:nvPicPr>
          <p:cNvPr id="31" name="Graphic 30" descr="User">
            <a:extLst>
              <a:ext uri="{FF2B5EF4-FFF2-40B4-BE49-F238E27FC236}">
                <a16:creationId xmlns:a16="http://schemas.microsoft.com/office/drawing/2014/main" id="{29BA2FFC-A92B-4156-8BA3-529C3C9460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6453" y="3827003"/>
            <a:ext cx="523384" cy="523384"/>
          </a:xfrm>
          <a:prstGeom prst="rect">
            <a:avLst/>
          </a:prstGeom>
        </p:spPr>
      </p:pic>
      <p:sp>
        <p:nvSpPr>
          <p:cNvPr id="34" name="Text Placeholder 5">
            <a:extLst>
              <a:ext uri="{FF2B5EF4-FFF2-40B4-BE49-F238E27FC236}">
                <a16:creationId xmlns:a16="http://schemas.microsoft.com/office/drawing/2014/main" id="{CE6BDE70-8B29-4198-837D-0523A3A7ABFC}"/>
              </a:ext>
            </a:extLst>
          </p:cNvPr>
          <p:cNvSpPr txBox="1">
            <a:spLocks/>
          </p:cNvSpPr>
          <p:nvPr/>
        </p:nvSpPr>
        <p:spPr>
          <a:xfrm>
            <a:off x="2069635" y="4559580"/>
            <a:ext cx="2432999" cy="1320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a:solidFill>
                  <a:srgbClr val="7F7F7F"/>
                </a:solidFill>
                <a:latin typeface="Proxima Nova Rg"/>
              </a:rPr>
              <a:t>Subject Matter Experts</a:t>
            </a:r>
            <a:br>
              <a:rPr lang="en-GB" sz="1400">
                <a:solidFill>
                  <a:srgbClr val="7F7F7F"/>
                </a:solidFill>
                <a:latin typeface="Proxima Nova Rg"/>
              </a:rPr>
            </a:br>
            <a:r>
              <a:rPr lang="en-GB" sz="1400">
                <a:solidFill>
                  <a:srgbClr val="7F7F7F"/>
                </a:solidFill>
                <a:latin typeface="Proxima Nova Rg"/>
              </a:rPr>
              <a:t>Project Sponsor</a:t>
            </a:r>
            <a:br>
              <a:rPr lang="en-GB" sz="1400">
                <a:solidFill>
                  <a:srgbClr val="7F7F7F"/>
                </a:solidFill>
                <a:latin typeface="Proxima Nova Rg"/>
              </a:rPr>
            </a:br>
            <a:r>
              <a:rPr lang="en-GB" sz="1400">
                <a:solidFill>
                  <a:srgbClr val="7F7F7F"/>
                </a:solidFill>
                <a:latin typeface="Proxima Nova Rg"/>
              </a:rPr>
              <a:t> - </a:t>
            </a:r>
            <a:r>
              <a:rPr lang="en-GB" sz="1200">
                <a:solidFill>
                  <a:srgbClr val="7F7F7F"/>
                </a:solidFill>
                <a:latin typeface="Proxima Nova Rg"/>
              </a:rPr>
              <a:t>Involved in Demos &amp; UAT</a:t>
            </a:r>
          </a:p>
          <a:p>
            <a:pPr>
              <a:buFontTx/>
              <a:buChar char="-"/>
            </a:pPr>
            <a:endParaRPr lang="en-GB" sz="400">
              <a:solidFill>
                <a:srgbClr val="7F7F7F"/>
              </a:solidFill>
              <a:latin typeface="Proxima Nova Rg"/>
            </a:endParaRPr>
          </a:p>
          <a:p>
            <a:pPr marL="0" indent="0">
              <a:buNone/>
            </a:pPr>
            <a:r>
              <a:rPr lang="en-GB" sz="1400">
                <a:solidFill>
                  <a:srgbClr val="7F7F7F"/>
                </a:solidFill>
                <a:latin typeface="Proxima Nova Rg"/>
              </a:rPr>
              <a:t>Change Management &amp; </a:t>
            </a:r>
            <a:br>
              <a:rPr lang="en-GB" sz="1400">
                <a:solidFill>
                  <a:srgbClr val="7F7F7F"/>
                </a:solidFill>
                <a:latin typeface="Proxima Nova Rg"/>
              </a:rPr>
            </a:br>
            <a:r>
              <a:rPr lang="en-GB" sz="1400">
                <a:solidFill>
                  <a:srgbClr val="7F7F7F"/>
                </a:solidFill>
                <a:latin typeface="Proxima Nova Rg"/>
              </a:rPr>
              <a:t>End User Training Specialist</a:t>
            </a:r>
          </a:p>
        </p:txBody>
      </p:sp>
      <p:sp>
        <p:nvSpPr>
          <p:cNvPr id="43" name="Text Placeholder 5">
            <a:extLst>
              <a:ext uri="{FF2B5EF4-FFF2-40B4-BE49-F238E27FC236}">
                <a16:creationId xmlns:a16="http://schemas.microsoft.com/office/drawing/2014/main" id="{37DDABF1-AEEA-419D-9155-AC064EACA051}"/>
              </a:ext>
            </a:extLst>
          </p:cNvPr>
          <p:cNvSpPr txBox="1">
            <a:spLocks/>
          </p:cNvSpPr>
          <p:nvPr/>
        </p:nvSpPr>
        <p:spPr>
          <a:xfrm>
            <a:off x="1175545" y="3492756"/>
            <a:ext cx="2185347" cy="327788"/>
          </a:xfrm>
          <a:prstGeom prst="rect">
            <a:avLst/>
          </a:prstGeom>
          <a:solidFill>
            <a:schemeClr val="bg1"/>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cap="all">
                <a:solidFill>
                  <a:srgbClr val="7F7F7F"/>
                </a:solidFill>
                <a:latin typeface="Proxima Nova Lt" panose="02000506030000020004" pitchFamily="50" charset="0"/>
              </a:rPr>
              <a:t>GRAINGER Delivery Team</a:t>
            </a:r>
          </a:p>
        </p:txBody>
      </p:sp>
      <p:pic>
        <p:nvPicPr>
          <p:cNvPr id="35" name="Graphic 34" descr="Users">
            <a:extLst>
              <a:ext uri="{FF2B5EF4-FFF2-40B4-BE49-F238E27FC236}">
                <a16:creationId xmlns:a16="http://schemas.microsoft.com/office/drawing/2014/main" id="{37AA1FBD-E128-46CC-811B-2BDA988EBB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1532" y="4531214"/>
            <a:ext cx="733227" cy="733227"/>
          </a:xfrm>
          <a:prstGeom prst="rect">
            <a:avLst/>
          </a:prstGeom>
        </p:spPr>
      </p:pic>
      <p:sp>
        <p:nvSpPr>
          <p:cNvPr id="53" name="Text Placeholder 3">
            <a:extLst>
              <a:ext uri="{FF2B5EF4-FFF2-40B4-BE49-F238E27FC236}">
                <a16:creationId xmlns:a16="http://schemas.microsoft.com/office/drawing/2014/main" id="{693D04F3-B70C-4B4E-9A0B-ABCD147D57BA}"/>
              </a:ext>
            </a:extLst>
          </p:cNvPr>
          <p:cNvSpPr txBox="1">
            <a:spLocks/>
          </p:cNvSpPr>
          <p:nvPr/>
        </p:nvSpPr>
        <p:spPr>
          <a:xfrm>
            <a:off x="5792613" y="2352653"/>
            <a:ext cx="1298469" cy="56107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3600">
                <a:solidFill>
                  <a:schemeClr val="accent6"/>
                </a:solidFill>
                <a:latin typeface="Proxima Nova Rg" panose="02000506030000020004" pitchFamily="50" charset="0"/>
              </a:rPr>
              <a:t>520</a:t>
            </a:r>
          </a:p>
        </p:txBody>
      </p:sp>
      <p:sp>
        <p:nvSpPr>
          <p:cNvPr id="55" name="Text Placeholder 3">
            <a:extLst>
              <a:ext uri="{FF2B5EF4-FFF2-40B4-BE49-F238E27FC236}">
                <a16:creationId xmlns:a16="http://schemas.microsoft.com/office/drawing/2014/main" id="{8243D717-A6BD-4DF8-B015-A0E2FF43F29A}"/>
              </a:ext>
            </a:extLst>
          </p:cNvPr>
          <p:cNvSpPr txBox="1">
            <a:spLocks/>
          </p:cNvSpPr>
          <p:nvPr/>
        </p:nvSpPr>
        <p:spPr>
          <a:xfrm>
            <a:off x="5792613" y="2865100"/>
            <a:ext cx="1639637" cy="1916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hours / month</a:t>
            </a:r>
          </a:p>
        </p:txBody>
      </p:sp>
      <p:sp>
        <p:nvSpPr>
          <p:cNvPr id="41" name="Text Placeholder 5">
            <a:extLst>
              <a:ext uri="{FF2B5EF4-FFF2-40B4-BE49-F238E27FC236}">
                <a16:creationId xmlns:a16="http://schemas.microsoft.com/office/drawing/2014/main" id="{E6646699-D72F-4385-B08F-78ADC17CA36A}"/>
              </a:ext>
            </a:extLst>
          </p:cNvPr>
          <p:cNvSpPr txBox="1">
            <a:spLocks/>
          </p:cNvSpPr>
          <p:nvPr/>
        </p:nvSpPr>
        <p:spPr>
          <a:xfrm>
            <a:off x="1175545" y="1272884"/>
            <a:ext cx="2073054" cy="327788"/>
          </a:xfrm>
          <a:prstGeom prst="rect">
            <a:avLst/>
          </a:prstGeom>
          <a:solidFill>
            <a:schemeClr val="bg1"/>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cap="all">
                <a:solidFill>
                  <a:srgbClr val="7F7F7F"/>
                </a:solidFill>
                <a:latin typeface="Proxima Nova Lt" panose="02000506030000020004" pitchFamily="50" charset="0"/>
              </a:rPr>
              <a:t>Open Box Delivery Team</a:t>
            </a:r>
          </a:p>
        </p:txBody>
      </p:sp>
      <p:sp>
        <p:nvSpPr>
          <p:cNvPr id="18" name="Oval 17">
            <a:extLst>
              <a:ext uri="{FF2B5EF4-FFF2-40B4-BE49-F238E27FC236}">
                <a16:creationId xmlns:a16="http://schemas.microsoft.com/office/drawing/2014/main" id="{D9B47A07-F401-9482-58A8-9680B9E8B16B}"/>
              </a:ext>
            </a:extLst>
          </p:cNvPr>
          <p:cNvSpPr/>
          <p:nvPr/>
        </p:nvSpPr>
        <p:spPr>
          <a:xfrm>
            <a:off x="5045652" y="3555084"/>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descr="Label">
            <a:extLst>
              <a:ext uri="{FF2B5EF4-FFF2-40B4-BE49-F238E27FC236}">
                <a16:creationId xmlns:a16="http://schemas.microsoft.com/office/drawing/2014/main" id="{16981510-8D22-FC8B-40C8-64DDF75A3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6549" y="3555083"/>
            <a:ext cx="686207" cy="686207"/>
          </a:xfrm>
          <a:prstGeom prst="rect">
            <a:avLst/>
          </a:prstGeom>
        </p:spPr>
      </p:pic>
      <p:sp>
        <p:nvSpPr>
          <p:cNvPr id="23" name="Text Placeholder 3">
            <a:extLst>
              <a:ext uri="{FF2B5EF4-FFF2-40B4-BE49-F238E27FC236}">
                <a16:creationId xmlns:a16="http://schemas.microsoft.com/office/drawing/2014/main" id="{F92A9EBF-09EB-9F32-1B1E-EBE9B6738CA9}"/>
              </a:ext>
            </a:extLst>
          </p:cNvPr>
          <p:cNvSpPr txBox="1">
            <a:spLocks/>
          </p:cNvSpPr>
          <p:nvPr/>
        </p:nvSpPr>
        <p:spPr>
          <a:xfrm>
            <a:off x="5792613" y="4017160"/>
            <a:ext cx="1610875" cy="3645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monthly cost</a:t>
            </a:r>
          </a:p>
        </p:txBody>
      </p:sp>
      <p:sp>
        <p:nvSpPr>
          <p:cNvPr id="28" name="Text Placeholder 3">
            <a:extLst>
              <a:ext uri="{FF2B5EF4-FFF2-40B4-BE49-F238E27FC236}">
                <a16:creationId xmlns:a16="http://schemas.microsoft.com/office/drawing/2014/main" id="{87D1CE84-016D-34F8-A1EC-85D00E6FE765}"/>
              </a:ext>
            </a:extLst>
          </p:cNvPr>
          <p:cNvSpPr txBox="1">
            <a:spLocks/>
          </p:cNvSpPr>
          <p:nvPr/>
        </p:nvSpPr>
        <p:spPr>
          <a:xfrm>
            <a:off x="5792613" y="3564132"/>
            <a:ext cx="1981770" cy="56327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3600">
                <a:solidFill>
                  <a:schemeClr val="accent6"/>
                </a:solidFill>
                <a:latin typeface="Proxima Nova Rg" panose="02000506030000020004" pitchFamily="50" charset="0"/>
              </a:rPr>
              <a:t>£46 735</a:t>
            </a:r>
          </a:p>
        </p:txBody>
      </p:sp>
      <p:sp>
        <p:nvSpPr>
          <p:cNvPr id="37" name="Rectangle: Rounded Corners 36">
            <a:extLst>
              <a:ext uri="{FF2B5EF4-FFF2-40B4-BE49-F238E27FC236}">
                <a16:creationId xmlns:a16="http://schemas.microsoft.com/office/drawing/2014/main" id="{94094AFA-2559-156F-2E9D-97DA1DA71A5F}"/>
              </a:ext>
            </a:extLst>
          </p:cNvPr>
          <p:cNvSpPr/>
          <p:nvPr/>
        </p:nvSpPr>
        <p:spPr>
          <a:xfrm>
            <a:off x="8673467" y="1881082"/>
            <a:ext cx="2706630" cy="3064095"/>
          </a:xfrm>
          <a:prstGeom prst="roundRect">
            <a:avLst>
              <a:gd name="adj" fmla="val 261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BD7AB968-0C5F-BF5C-A538-E592F56C54B3}"/>
              </a:ext>
            </a:extLst>
          </p:cNvPr>
          <p:cNvSpPr/>
          <p:nvPr/>
        </p:nvSpPr>
        <p:spPr>
          <a:xfrm>
            <a:off x="8412091" y="3078676"/>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6" name="Graphic 55" descr="Flip calendar">
            <a:extLst>
              <a:ext uri="{FF2B5EF4-FFF2-40B4-BE49-F238E27FC236}">
                <a16:creationId xmlns:a16="http://schemas.microsoft.com/office/drawing/2014/main" id="{A6CA9D04-90BE-3A0E-227A-978D4EC92D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86032" y="3142785"/>
            <a:ext cx="500119" cy="500119"/>
          </a:xfrm>
          <a:prstGeom prst="rect">
            <a:avLst/>
          </a:prstGeom>
        </p:spPr>
      </p:pic>
      <p:sp>
        <p:nvSpPr>
          <p:cNvPr id="57" name="Oval 56">
            <a:extLst>
              <a:ext uri="{FF2B5EF4-FFF2-40B4-BE49-F238E27FC236}">
                <a16:creationId xmlns:a16="http://schemas.microsoft.com/office/drawing/2014/main" id="{73D8ED19-737E-7E80-2F35-6F123337C2F1}"/>
              </a:ext>
            </a:extLst>
          </p:cNvPr>
          <p:cNvSpPr/>
          <p:nvPr/>
        </p:nvSpPr>
        <p:spPr>
          <a:xfrm>
            <a:off x="8412091" y="4006057"/>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 Placeholder 3">
            <a:extLst>
              <a:ext uri="{FF2B5EF4-FFF2-40B4-BE49-F238E27FC236}">
                <a16:creationId xmlns:a16="http://schemas.microsoft.com/office/drawing/2014/main" id="{E4E5C346-6F70-D8D9-3D37-CA4DEC767981}"/>
              </a:ext>
            </a:extLst>
          </p:cNvPr>
          <p:cNvSpPr txBox="1">
            <a:spLocks/>
          </p:cNvSpPr>
          <p:nvPr/>
        </p:nvSpPr>
        <p:spPr>
          <a:xfrm>
            <a:off x="9140268" y="3519900"/>
            <a:ext cx="161972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duration</a:t>
            </a:r>
          </a:p>
        </p:txBody>
      </p:sp>
      <p:sp>
        <p:nvSpPr>
          <p:cNvPr id="62" name="Text Placeholder 3">
            <a:extLst>
              <a:ext uri="{FF2B5EF4-FFF2-40B4-BE49-F238E27FC236}">
                <a16:creationId xmlns:a16="http://schemas.microsoft.com/office/drawing/2014/main" id="{377A4F28-4925-04E0-3257-87EE552EAC1A}"/>
              </a:ext>
            </a:extLst>
          </p:cNvPr>
          <p:cNvSpPr txBox="1">
            <a:spLocks/>
          </p:cNvSpPr>
          <p:nvPr/>
        </p:nvSpPr>
        <p:spPr>
          <a:xfrm>
            <a:off x="9140268" y="3021183"/>
            <a:ext cx="1585137"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a:solidFill>
                  <a:schemeClr val="accent6"/>
                </a:solidFill>
                <a:latin typeface="Proxima Nova Rg" panose="02000506030000020004" pitchFamily="50" charset="0"/>
              </a:rPr>
              <a:t>3 </a:t>
            </a:r>
            <a:r>
              <a:rPr lang="en-US" sz="2400">
                <a:solidFill>
                  <a:schemeClr val="accent6"/>
                </a:solidFill>
                <a:latin typeface="Proxima Nova Rg" panose="02000506030000020004" pitchFamily="50" charset="0"/>
              </a:rPr>
              <a:t>months</a:t>
            </a:r>
            <a:endParaRPr lang="en-US" sz="4000">
              <a:solidFill>
                <a:schemeClr val="accent6"/>
              </a:solidFill>
              <a:latin typeface="Proxima Nova Rg" panose="02000506030000020004" pitchFamily="50" charset="0"/>
            </a:endParaRPr>
          </a:p>
        </p:txBody>
      </p:sp>
      <p:pic>
        <p:nvPicPr>
          <p:cNvPr id="70" name="Graphic 69" descr="Label">
            <a:extLst>
              <a:ext uri="{FF2B5EF4-FFF2-40B4-BE49-F238E27FC236}">
                <a16:creationId xmlns:a16="http://schemas.microsoft.com/office/drawing/2014/main" id="{B7BC510E-F3BE-047C-7873-3D2A2A03A8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2988" y="4006056"/>
            <a:ext cx="686207" cy="686207"/>
          </a:xfrm>
          <a:prstGeom prst="rect">
            <a:avLst/>
          </a:prstGeom>
        </p:spPr>
      </p:pic>
      <p:sp>
        <p:nvSpPr>
          <p:cNvPr id="71" name="Text Placeholder 3">
            <a:extLst>
              <a:ext uri="{FF2B5EF4-FFF2-40B4-BE49-F238E27FC236}">
                <a16:creationId xmlns:a16="http://schemas.microsoft.com/office/drawing/2014/main" id="{9DEF793B-4E81-348D-001E-B8CAE06E3219}"/>
              </a:ext>
            </a:extLst>
          </p:cNvPr>
          <p:cNvSpPr txBox="1">
            <a:spLocks/>
          </p:cNvSpPr>
          <p:nvPr/>
        </p:nvSpPr>
        <p:spPr>
          <a:xfrm>
            <a:off x="9140268" y="4442733"/>
            <a:ext cx="947962" cy="3645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total cost</a:t>
            </a:r>
          </a:p>
        </p:txBody>
      </p:sp>
      <p:sp>
        <p:nvSpPr>
          <p:cNvPr id="72" name="Text Placeholder 3">
            <a:extLst>
              <a:ext uri="{FF2B5EF4-FFF2-40B4-BE49-F238E27FC236}">
                <a16:creationId xmlns:a16="http://schemas.microsoft.com/office/drawing/2014/main" id="{B4E33628-6F48-2092-9ACF-A67D69DAFC2B}"/>
              </a:ext>
            </a:extLst>
          </p:cNvPr>
          <p:cNvSpPr txBox="1">
            <a:spLocks/>
          </p:cNvSpPr>
          <p:nvPr/>
        </p:nvSpPr>
        <p:spPr>
          <a:xfrm>
            <a:off x="9140268" y="4002405"/>
            <a:ext cx="2110175" cy="56327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3600">
                <a:solidFill>
                  <a:schemeClr val="accent6"/>
                </a:solidFill>
                <a:latin typeface="Proxima Nova Rg" panose="02000506030000020004" pitchFamily="50" charset="0"/>
              </a:rPr>
              <a:t>£140 205</a:t>
            </a:r>
          </a:p>
        </p:txBody>
      </p:sp>
      <p:sp>
        <p:nvSpPr>
          <p:cNvPr id="2" name="Rectangle: Rounded Corners 1">
            <a:extLst>
              <a:ext uri="{FF2B5EF4-FFF2-40B4-BE49-F238E27FC236}">
                <a16:creationId xmlns:a16="http://schemas.microsoft.com/office/drawing/2014/main" id="{AEFB7BD2-0199-A885-D5CE-1D77CCB9D647}"/>
              </a:ext>
            </a:extLst>
          </p:cNvPr>
          <p:cNvSpPr/>
          <p:nvPr/>
        </p:nvSpPr>
        <p:spPr>
          <a:xfrm>
            <a:off x="5305060" y="1400408"/>
            <a:ext cx="2706630" cy="39990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1 Month</a:t>
            </a:r>
          </a:p>
        </p:txBody>
      </p:sp>
      <p:sp>
        <p:nvSpPr>
          <p:cNvPr id="8" name="Oval 7">
            <a:extLst>
              <a:ext uri="{FF2B5EF4-FFF2-40B4-BE49-F238E27FC236}">
                <a16:creationId xmlns:a16="http://schemas.microsoft.com/office/drawing/2014/main" id="{895DE33D-83BA-B7E4-F4AA-895E924E54A1}"/>
              </a:ext>
            </a:extLst>
          </p:cNvPr>
          <p:cNvSpPr/>
          <p:nvPr/>
        </p:nvSpPr>
        <p:spPr>
          <a:xfrm>
            <a:off x="8412091" y="2146597"/>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Hourglass">
            <a:extLst>
              <a:ext uri="{FF2B5EF4-FFF2-40B4-BE49-F238E27FC236}">
                <a16:creationId xmlns:a16="http://schemas.microsoft.com/office/drawing/2014/main" id="{080A1182-2963-0F4F-A83C-E3F4593F83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00890" y="2234876"/>
            <a:ext cx="470402" cy="470402"/>
          </a:xfrm>
          <a:prstGeom prst="rect">
            <a:avLst/>
          </a:prstGeom>
        </p:spPr>
      </p:pic>
      <p:sp>
        <p:nvSpPr>
          <p:cNvPr id="10" name="Text Placeholder 3">
            <a:extLst>
              <a:ext uri="{FF2B5EF4-FFF2-40B4-BE49-F238E27FC236}">
                <a16:creationId xmlns:a16="http://schemas.microsoft.com/office/drawing/2014/main" id="{A6BF02EC-2EC6-D458-2E7F-0C3997DC81BF}"/>
              </a:ext>
            </a:extLst>
          </p:cNvPr>
          <p:cNvSpPr txBox="1">
            <a:spLocks/>
          </p:cNvSpPr>
          <p:nvPr/>
        </p:nvSpPr>
        <p:spPr>
          <a:xfrm>
            <a:off x="9140268" y="2622128"/>
            <a:ext cx="1619728" cy="46058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a:solidFill>
                  <a:schemeClr val="tx1">
                    <a:lumMod val="65000"/>
                    <a:lumOff val="35000"/>
                  </a:schemeClr>
                </a:solidFill>
                <a:latin typeface="Proxima Nova Lt" panose="02000506030000020004" pitchFamily="50" charset="0"/>
              </a:rPr>
              <a:t>effort</a:t>
            </a:r>
          </a:p>
        </p:txBody>
      </p:sp>
      <p:sp>
        <p:nvSpPr>
          <p:cNvPr id="11" name="Text Placeholder 3">
            <a:extLst>
              <a:ext uri="{FF2B5EF4-FFF2-40B4-BE49-F238E27FC236}">
                <a16:creationId xmlns:a16="http://schemas.microsoft.com/office/drawing/2014/main" id="{1059C6AD-C812-85D9-2A11-01DEB7F0894A}"/>
              </a:ext>
            </a:extLst>
          </p:cNvPr>
          <p:cNvSpPr txBox="1">
            <a:spLocks/>
          </p:cNvSpPr>
          <p:nvPr/>
        </p:nvSpPr>
        <p:spPr>
          <a:xfrm>
            <a:off x="9140268" y="2110711"/>
            <a:ext cx="1585137" cy="6480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000">
                <a:solidFill>
                  <a:schemeClr val="accent6"/>
                </a:solidFill>
                <a:latin typeface="Proxima Nova Rg" panose="02000506030000020004" pitchFamily="50" charset="0"/>
              </a:rPr>
              <a:t>4 </a:t>
            </a:r>
            <a:r>
              <a:rPr lang="en-US" sz="2400">
                <a:solidFill>
                  <a:schemeClr val="accent6"/>
                </a:solidFill>
                <a:latin typeface="Proxima Nova Rg" panose="02000506030000020004" pitchFamily="50" charset="0"/>
              </a:rPr>
              <a:t>sprints</a:t>
            </a:r>
            <a:endParaRPr lang="en-US" sz="4000">
              <a:solidFill>
                <a:schemeClr val="accent6"/>
              </a:solidFill>
              <a:latin typeface="Proxima Nova Rg" panose="02000506030000020004" pitchFamily="50" charset="0"/>
            </a:endParaRPr>
          </a:p>
        </p:txBody>
      </p:sp>
      <p:sp>
        <p:nvSpPr>
          <p:cNvPr id="15" name="Rectangle: Rounded Corners 14">
            <a:extLst>
              <a:ext uri="{FF2B5EF4-FFF2-40B4-BE49-F238E27FC236}">
                <a16:creationId xmlns:a16="http://schemas.microsoft.com/office/drawing/2014/main" id="{ED83E17E-F9B1-26F1-25FA-3C79A7124019}"/>
              </a:ext>
            </a:extLst>
          </p:cNvPr>
          <p:cNvSpPr/>
          <p:nvPr/>
        </p:nvSpPr>
        <p:spPr>
          <a:xfrm>
            <a:off x="8673467" y="1400408"/>
            <a:ext cx="2706630" cy="39990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Proxima Nova Rg" panose="02000506030000020004" pitchFamily="50" charset="0"/>
              </a:rPr>
              <a:t>Release 1</a:t>
            </a:r>
          </a:p>
        </p:txBody>
      </p:sp>
      <p:pic>
        <p:nvPicPr>
          <p:cNvPr id="36" name="Graphic 35" descr="Users">
            <a:extLst>
              <a:ext uri="{FF2B5EF4-FFF2-40B4-BE49-F238E27FC236}">
                <a16:creationId xmlns:a16="http://schemas.microsoft.com/office/drawing/2014/main" id="{201B6CBD-3D38-40F2-F647-73E8B08C1C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532" y="1824325"/>
            <a:ext cx="733227" cy="733227"/>
          </a:xfrm>
          <a:prstGeom prst="rect">
            <a:avLst/>
          </a:prstGeom>
        </p:spPr>
      </p:pic>
      <p:sp>
        <p:nvSpPr>
          <p:cNvPr id="40" name="Oval 39">
            <a:extLst>
              <a:ext uri="{FF2B5EF4-FFF2-40B4-BE49-F238E27FC236}">
                <a16:creationId xmlns:a16="http://schemas.microsoft.com/office/drawing/2014/main" id="{1A193BC2-27B6-4AE5-8F91-CC26A69104E7}"/>
              </a:ext>
            </a:extLst>
          </p:cNvPr>
          <p:cNvSpPr/>
          <p:nvPr/>
        </p:nvSpPr>
        <p:spPr>
          <a:xfrm>
            <a:off x="5045652" y="2361462"/>
            <a:ext cx="648000" cy="64800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4" name="Graphic 43" descr="Clock">
            <a:extLst>
              <a:ext uri="{FF2B5EF4-FFF2-40B4-BE49-F238E27FC236}">
                <a16:creationId xmlns:a16="http://schemas.microsoft.com/office/drawing/2014/main" id="{AFF46319-6E2D-6008-2BB0-87452534240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81980" y="2390753"/>
            <a:ext cx="575344" cy="575344"/>
          </a:xfrm>
          <a:prstGeom prst="rect">
            <a:avLst/>
          </a:prstGeom>
        </p:spPr>
      </p:pic>
      <p:pic>
        <p:nvPicPr>
          <p:cNvPr id="45" name="Graphic 44" descr="User">
            <a:extLst>
              <a:ext uri="{FF2B5EF4-FFF2-40B4-BE49-F238E27FC236}">
                <a16:creationId xmlns:a16="http://schemas.microsoft.com/office/drawing/2014/main" id="{DF6E112B-66E0-D9CF-4350-DA3ACEEFD1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6453" y="5445268"/>
            <a:ext cx="523384" cy="523384"/>
          </a:xfrm>
          <a:prstGeom prst="rect">
            <a:avLst/>
          </a:prstGeom>
        </p:spPr>
      </p:pic>
    </p:spTree>
    <p:extLst>
      <p:ext uri="{BB962C8B-B14F-4D97-AF65-F5344CB8AC3E}">
        <p14:creationId xmlns:p14="http://schemas.microsoft.com/office/powerpoint/2010/main" val="3075885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76FE0B-444E-4DB9-84ED-BA36E3749E92}"/>
              </a:ext>
            </a:extLst>
          </p:cNvPr>
          <p:cNvSpPr>
            <a:spLocks noGrp="1"/>
          </p:cNvSpPr>
          <p:nvPr>
            <p:ph type="body" sz="quarter" idx="11"/>
          </p:nvPr>
        </p:nvSpPr>
        <p:spPr>
          <a:xfrm>
            <a:off x="940445" y="335128"/>
            <a:ext cx="8621692" cy="575344"/>
          </a:xfrm>
        </p:spPr>
        <p:txBody>
          <a:bodyPr/>
          <a:lstStyle/>
          <a:p>
            <a:r>
              <a:rPr lang="en-ZA"/>
              <a:t>Next Steps</a:t>
            </a:r>
            <a:endParaRPr lang="en-ZA">
              <a:highlight>
                <a:srgbClr val="00FF00"/>
              </a:highlight>
            </a:endParaRPr>
          </a:p>
        </p:txBody>
      </p:sp>
      <p:sp>
        <p:nvSpPr>
          <p:cNvPr id="7" name="TextBox 6">
            <a:extLst>
              <a:ext uri="{FF2B5EF4-FFF2-40B4-BE49-F238E27FC236}">
                <a16:creationId xmlns:a16="http://schemas.microsoft.com/office/drawing/2014/main" id="{1C87C501-E33B-4C79-9659-C4B32C2525B6}"/>
              </a:ext>
            </a:extLst>
          </p:cNvPr>
          <p:cNvSpPr txBox="1"/>
          <p:nvPr/>
        </p:nvSpPr>
        <p:spPr>
          <a:xfrm>
            <a:off x="940445" y="1394791"/>
            <a:ext cx="9627241" cy="1754326"/>
          </a:xfrm>
          <a:prstGeom prst="rect">
            <a:avLst/>
          </a:prstGeom>
          <a:noFill/>
        </p:spPr>
        <p:txBody>
          <a:bodyPr wrap="square" rtlCol="0">
            <a:spAutoFit/>
          </a:bodyPr>
          <a:lstStyle/>
          <a:p>
            <a:pPr marL="285750" indent="-285750">
              <a:buClr>
                <a:schemeClr val="accent6"/>
              </a:buClr>
              <a:buFont typeface="Arial" panose="020B0604020202020204" pitchFamily="34" charset="0"/>
              <a:buChar char="•"/>
            </a:pPr>
            <a:r>
              <a:rPr lang="en-US">
                <a:solidFill>
                  <a:schemeClr val="tx1">
                    <a:lumMod val="65000"/>
                    <a:lumOff val="35000"/>
                  </a:schemeClr>
                </a:solidFill>
              </a:rPr>
              <a:t>Grainger to confirm they would like to move forward</a:t>
            </a:r>
          </a:p>
          <a:p>
            <a:pPr marL="285750" indent="-285750">
              <a:buClr>
                <a:schemeClr val="accent6"/>
              </a:buClr>
              <a:buFont typeface="Arial" panose="020B0604020202020204" pitchFamily="34" charset="0"/>
              <a:buChar char="•"/>
            </a:pPr>
            <a:endParaRPr lang="en-US">
              <a:solidFill>
                <a:schemeClr val="tx1">
                  <a:lumMod val="65000"/>
                  <a:lumOff val="35000"/>
                </a:schemeClr>
              </a:solidFill>
            </a:endParaRPr>
          </a:p>
          <a:p>
            <a:pPr marL="285750" indent="-285750">
              <a:buClr>
                <a:schemeClr val="accent6"/>
              </a:buClr>
              <a:buFont typeface="Arial" panose="020B0604020202020204" pitchFamily="34" charset="0"/>
              <a:buChar char="•"/>
            </a:pPr>
            <a:r>
              <a:rPr lang="en-US">
                <a:solidFill>
                  <a:schemeClr val="tx1">
                    <a:lumMod val="65000"/>
                    <a:lumOff val="35000"/>
                  </a:schemeClr>
                </a:solidFill>
              </a:rPr>
              <a:t>Open Box to deliver a Statement of Work for a 3-month engagement to deliver the first release of Void Management</a:t>
            </a:r>
          </a:p>
          <a:p>
            <a:pPr marL="285750" indent="-285750">
              <a:buClr>
                <a:schemeClr val="accent6"/>
              </a:buClr>
              <a:buFont typeface="Arial" panose="020B0604020202020204" pitchFamily="34" charset="0"/>
              <a:buChar char="•"/>
            </a:pPr>
            <a:endParaRPr lang="en-US">
              <a:solidFill>
                <a:schemeClr val="tx1">
                  <a:lumMod val="65000"/>
                  <a:lumOff val="35000"/>
                </a:schemeClr>
              </a:solidFill>
            </a:endParaRPr>
          </a:p>
          <a:p>
            <a:pPr marL="285750" indent="-285750">
              <a:buClr>
                <a:schemeClr val="accent6"/>
              </a:buClr>
              <a:buFont typeface="Arial" panose="020B0604020202020204" pitchFamily="34" charset="0"/>
              <a:buChar char="•"/>
            </a:pPr>
            <a:endParaRPr lang="en-ZA">
              <a:solidFill>
                <a:schemeClr val="tx1">
                  <a:lumMod val="65000"/>
                  <a:lumOff val="35000"/>
                </a:schemeClr>
              </a:solidFill>
            </a:endParaRPr>
          </a:p>
        </p:txBody>
      </p:sp>
    </p:spTree>
    <p:extLst>
      <p:ext uri="{BB962C8B-B14F-4D97-AF65-F5344CB8AC3E}">
        <p14:creationId xmlns:p14="http://schemas.microsoft.com/office/powerpoint/2010/main" val="131517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015C4-96AB-6576-A084-DCB3616BD203}"/>
              </a:ext>
            </a:extLst>
          </p:cNvPr>
          <p:cNvSpPr>
            <a:spLocks noGrp="1"/>
          </p:cNvSpPr>
          <p:nvPr>
            <p:ph type="body" sz="quarter" idx="11"/>
          </p:nvPr>
        </p:nvSpPr>
        <p:spPr/>
        <p:txBody>
          <a:bodyPr/>
          <a:lstStyle/>
          <a:p>
            <a:r>
              <a:rPr lang="en-US"/>
              <a:t>Appendix</a:t>
            </a:r>
          </a:p>
        </p:txBody>
      </p:sp>
    </p:spTree>
    <p:extLst>
      <p:ext uri="{BB962C8B-B14F-4D97-AF65-F5344CB8AC3E}">
        <p14:creationId xmlns:p14="http://schemas.microsoft.com/office/powerpoint/2010/main" val="390204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Future-State Process: </a:t>
            </a:r>
            <a:r>
              <a:rPr lang="en-US" sz="2000"/>
              <a:t>High Level Tenant Lifecycle &amp; Data Flow </a:t>
            </a:r>
            <a:endParaRPr lang="en-ZA" sz="2000"/>
          </a:p>
        </p:txBody>
      </p:sp>
      <p:pic>
        <p:nvPicPr>
          <p:cNvPr id="10" name="Picture 9">
            <a:extLst>
              <a:ext uri="{FF2B5EF4-FFF2-40B4-BE49-F238E27FC236}">
                <a16:creationId xmlns:a16="http://schemas.microsoft.com/office/drawing/2014/main" id="{A4CB8B72-2D5C-38FF-7662-C0268B290FAB}"/>
              </a:ext>
            </a:extLst>
          </p:cNvPr>
          <p:cNvPicPr>
            <a:picLocks noChangeAspect="1"/>
          </p:cNvPicPr>
          <p:nvPr/>
        </p:nvPicPr>
        <p:blipFill rotWithShape="1">
          <a:blip r:embed="rId2"/>
          <a:srcRect l="14988"/>
          <a:stretch/>
        </p:blipFill>
        <p:spPr>
          <a:xfrm>
            <a:off x="2658831" y="1015463"/>
            <a:ext cx="8085369" cy="5626215"/>
          </a:xfrm>
          <a:prstGeom prst="rect">
            <a:avLst/>
          </a:prstGeom>
        </p:spPr>
      </p:pic>
      <p:pic>
        <p:nvPicPr>
          <p:cNvPr id="11" name="Picture 10">
            <a:extLst>
              <a:ext uri="{FF2B5EF4-FFF2-40B4-BE49-F238E27FC236}">
                <a16:creationId xmlns:a16="http://schemas.microsoft.com/office/drawing/2014/main" id="{4D9BD804-806C-B457-4F93-E36B87EC97FC}"/>
              </a:ext>
            </a:extLst>
          </p:cNvPr>
          <p:cNvPicPr>
            <a:picLocks noChangeAspect="1"/>
          </p:cNvPicPr>
          <p:nvPr/>
        </p:nvPicPr>
        <p:blipFill rotWithShape="1">
          <a:blip r:embed="rId2"/>
          <a:srcRect t="23339" r="86915" b="29667"/>
          <a:stretch/>
        </p:blipFill>
        <p:spPr>
          <a:xfrm>
            <a:off x="953145" y="1070231"/>
            <a:ext cx="1327027" cy="2819400"/>
          </a:xfrm>
          <a:prstGeom prst="rect">
            <a:avLst/>
          </a:prstGeom>
        </p:spPr>
      </p:pic>
    </p:spTree>
    <p:extLst>
      <p:ext uri="{BB962C8B-B14F-4D97-AF65-F5344CB8AC3E}">
        <p14:creationId xmlns:p14="http://schemas.microsoft.com/office/powerpoint/2010/main" val="3178771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Future-State Process: </a:t>
            </a:r>
            <a:r>
              <a:rPr lang="en-US" sz="2000"/>
              <a:t>Void Workflow Example</a:t>
            </a:r>
            <a:endParaRPr lang="en-ZA"/>
          </a:p>
        </p:txBody>
      </p:sp>
      <p:pic>
        <p:nvPicPr>
          <p:cNvPr id="5" name="Picture 4">
            <a:extLst>
              <a:ext uri="{FF2B5EF4-FFF2-40B4-BE49-F238E27FC236}">
                <a16:creationId xmlns:a16="http://schemas.microsoft.com/office/drawing/2014/main" id="{60AED158-2C55-B831-28B6-AED35E99AD39}"/>
              </a:ext>
            </a:extLst>
          </p:cNvPr>
          <p:cNvPicPr>
            <a:picLocks noChangeAspect="1"/>
          </p:cNvPicPr>
          <p:nvPr/>
        </p:nvPicPr>
        <p:blipFill>
          <a:blip r:embed="rId2"/>
          <a:stretch>
            <a:fillRect/>
          </a:stretch>
        </p:blipFill>
        <p:spPr>
          <a:xfrm>
            <a:off x="2529237" y="1055944"/>
            <a:ext cx="7987077" cy="5700455"/>
          </a:xfrm>
          <a:prstGeom prst="rect">
            <a:avLst/>
          </a:prstGeom>
        </p:spPr>
      </p:pic>
    </p:spTree>
    <p:extLst>
      <p:ext uri="{BB962C8B-B14F-4D97-AF65-F5344CB8AC3E}">
        <p14:creationId xmlns:p14="http://schemas.microsoft.com/office/powerpoint/2010/main" val="193217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379C49-E761-45BA-84B7-AC2E88444F78}"/>
              </a:ext>
            </a:extLst>
          </p:cNvPr>
          <p:cNvSpPr>
            <a:spLocks noGrp="1"/>
          </p:cNvSpPr>
          <p:nvPr>
            <p:ph type="body" sz="quarter" idx="11"/>
          </p:nvPr>
        </p:nvSpPr>
        <p:spPr/>
        <p:txBody>
          <a:bodyPr lIns="91440" tIns="45720" rIns="91440" bIns="45720" anchor="ctr"/>
          <a:lstStyle/>
          <a:p>
            <a:r>
              <a:rPr lang="en-US">
                <a:latin typeface="Proxima Nova Lt"/>
              </a:rPr>
              <a:t>Overview</a:t>
            </a:r>
            <a:endParaRPr lang="en-US"/>
          </a:p>
        </p:txBody>
      </p:sp>
      <p:sp>
        <p:nvSpPr>
          <p:cNvPr id="3" name="TextBox 2">
            <a:extLst>
              <a:ext uri="{FF2B5EF4-FFF2-40B4-BE49-F238E27FC236}">
                <a16:creationId xmlns:a16="http://schemas.microsoft.com/office/drawing/2014/main" id="{6A4C8B68-D38B-4693-92B0-05A9FCDD4793}"/>
              </a:ext>
            </a:extLst>
          </p:cNvPr>
          <p:cNvSpPr txBox="1"/>
          <p:nvPr/>
        </p:nvSpPr>
        <p:spPr>
          <a:xfrm>
            <a:off x="940445" y="1359542"/>
            <a:ext cx="9632305" cy="2492990"/>
          </a:xfrm>
          <a:prstGeom prst="rect">
            <a:avLst/>
          </a:prstGeom>
          <a:noFill/>
        </p:spPr>
        <p:txBody>
          <a:bodyPr wrap="square" lIns="91440" tIns="45720" rIns="91440" bIns="45720" rtlCol="0" anchor="t">
            <a:spAutoFit/>
          </a:bodyPr>
          <a:lstStyle/>
          <a:p>
            <a:pPr algn="just"/>
            <a:r>
              <a:rPr lang="en-ZA" dirty="0">
                <a:solidFill>
                  <a:schemeClr val="tx1">
                    <a:lumMod val="65000"/>
                    <a:lumOff val="35000"/>
                  </a:schemeClr>
                </a:solidFill>
              </a:rPr>
              <a:t>As part of the larger Connect platform, Grainger PLC has successfully implemented Salesforce to manage the Lead-to-Lease process. This has transformed both internal operations and the customer journey. Grainger PLC are now looking to leverage Salesforce to realise similar benefits for the Void Management process.</a:t>
            </a:r>
          </a:p>
          <a:p>
            <a:pPr algn="l"/>
            <a:endParaRPr lang="en-ZA" dirty="0">
              <a:solidFill>
                <a:schemeClr val="tx1">
                  <a:lumMod val="65000"/>
                  <a:lumOff val="35000"/>
                </a:schemeClr>
              </a:solidFill>
            </a:endParaRPr>
          </a:p>
          <a:p>
            <a:pPr algn="just"/>
            <a:r>
              <a:rPr lang="en-ZA" dirty="0">
                <a:solidFill>
                  <a:schemeClr val="tx1">
                    <a:lumMod val="65000"/>
                    <a:lumOff val="35000"/>
                  </a:schemeClr>
                </a:solidFill>
              </a:rPr>
              <a:t>Grainger PLC have engaged with Open Box to design a future-state Void Management process that can be implemented in their existing Salesforce org and aligns with Salesforce features and best practices.</a:t>
            </a:r>
          </a:p>
          <a:p>
            <a:pPr algn="l"/>
            <a:endParaRPr lang="en-ZA" sz="1200" b="0" i="0" dirty="0">
              <a:solidFill>
                <a:schemeClr val="bg2"/>
              </a:solidFill>
              <a:effectLst/>
            </a:endParaRPr>
          </a:p>
        </p:txBody>
      </p:sp>
      <p:sp>
        <p:nvSpPr>
          <p:cNvPr id="4" name="Flowchart: Connector 3">
            <a:extLst>
              <a:ext uri="{FF2B5EF4-FFF2-40B4-BE49-F238E27FC236}">
                <a16:creationId xmlns:a16="http://schemas.microsoft.com/office/drawing/2014/main" id="{0348DD45-DBA9-F80A-22BD-0DEFC2E01095}"/>
              </a:ext>
            </a:extLst>
          </p:cNvPr>
          <p:cNvSpPr/>
          <p:nvPr/>
        </p:nvSpPr>
        <p:spPr>
          <a:xfrm>
            <a:off x="736320"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ZA" sz="1400"/>
          </a:p>
        </p:txBody>
      </p:sp>
      <p:sp>
        <p:nvSpPr>
          <p:cNvPr id="5" name="Flowchart: Connector 4">
            <a:extLst>
              <a:ext uri="{FF2B5EF4-FFF2-40B4-BE49-F238E27FC236}">
                <a16:creationId xmlns:a16="http://schemas.microsoft.com/office/drawing/2014/main" id="{7DFE27AE-FEB6-1DD7-CFE0-19E33DD4B3DC}"/>
              </a:ext>
            </a:extLst>
          </p:cNvPr>
          <p:cNvSpPr/>
          <p:nvPr/>
        </p:nvSpPr>
        <p:spPr>
          <a:xfrm>
            <a:off x="2304104"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t>No Visibility into Team Activity</a:t>
            </a:r>
          </a:p>
        </p:txBody>
      </p:sp>
      <p:sp>
        <p:nvSpPr>
          <p:cNvPr id="6" name="Flowchart: Connector 5">
            <a:extLst>
              <a:ext uri="{FF2B5EF4-FFF2-40B4-BE49-F238E27FC236}">
                <a16:creationId xmlns:a16="http://schemas.microsoft.com/office/drawing/2014/main" id="{9A8CAFFF-E6CD-6CC5-0BF6-DCEE1F101A81}"/>
              </a:ext>
            </a:extLst>
          </p:cNvPr>
          <p:cNvSpPr/>
          <p:nvPr/>
        </p:nvSpPr>
        <p:spPr>
          <a:xfrm>
            <a:off x="3871888"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cs typeface="Segoe UI"/>
              </a:rPr>
              <a:t>Limited Performance Metrics</a:t>
            </a:r>
            <a:endParaRPr lang="en-ZA" sz="1400">
              <a:cs typeface="Segoe UI"/>
            </a:endParaRPr>
          </a:p>
        </p:txBody>
      </p:sp>
      <p:sp>
        <p:nvSpPr>
          <p:cNvPr id="7" name="Flowchart: Connector 6">
            <a:extLst>
              <a:ext uri="{FF2B5EF4-FFF2-40B4-BE49-F238E27FC236}">
                <a16:creationId xmlns:a16="http://schemas.microsoft.com/office/drawing/2014/main" id="{3EC72500-7FB3-C60E-1CBA-3F227B012828}"/>
              </a:ext>
            </a:extLst>
          </p:cNvPr>
          <p:cNvSpPr/>
          <p:nvPr/>
        </p:nvSpPr>
        <p:spPr>
          <a:xfrm>
            <a:off x="5439672"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defRPr/>
            </a:pPr>
            <a:r>
              <a:rPr lang="en-US" sz="1400"/>
              <a:t>Lack of  Ownership</a:t>
            </a:r>
            <a:endParaRPr lang="en-ZA" sz="1400"/>
          </a:p>
        </p:txBody>
      </p:sp>
      <p:sp>
        <p:nvSpPr>
          <p:cNvPr id="8" name="Flowchart: Connector 7">
            <a:extLst>
              <a:ext uri="{FF2B5EF4-FFF2-40B4-BE49-F238E27FC236}">
                <a16:creationId xmlns:a16="http://schemas.microsoft.com/office/drawing/2014/main" id="{5480A8C9-6CDD-5825-44B1-1960C1722FE7}"/>
              </a:ext>
            </a:extLst>
          </p:cNvPr>
          <p:cNvSpPr/>
          <p:nvPr/>
        </p:nvSpPr>
        <p:spPr>
          <a:xfrm>
            <a:off x="7007456"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t>Many Teams  &amp; Systems Involved</a:t>
            </a:r>
            <a:endParaRPr lang="en-ZA" sz="1400"/>
          </a:p>
        </p:txBody>
      </p:sp>
      <p:sp>
        <p:nvSpPr>
          <p:cNvPr id="9" name="Flowchart: Connector 8">
            <a:extLst>
              <a:ext uri="{FF2B5EF4-FFF2-40B4-BE49-F238E27FC236}">
                <a16:creationId xmlns:a16="http://schemas.microsoft.com/office/drawing/2014/main" id="{6CCEF7D8-1780-9E24-A9D9-10F08F967AAB}"/>
              </a:ext>
            </a:extLst>
          </p:cNvPr>
          <p:cNvSpPr/>
          <p:nvPr/>
        </p:nvSpPr>
        <p:spPr>
          <a:xfrm>
            <a:off x="8575240"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defRPr/>
            </a:pPr>
            <a:r>
              <a:rPr lang="en-US" sz="1400"/>
              <a:t>No Visibility into Comms over Email</a:t>
            </a:r>
            <a:endParaRPr lang="en-ZA" sz="1400"/>
          </a:p>
        </p:txBody>
      </p:sp>
      <p:sp>
        <p:nvSpPr>
          <p:cNvPr id="10" name="Flowchart: Connector 9">
            <a:extLst>
              <a:ext uri="{FF2B5EF4-FFF2-40B4-BE49-F238E27FC236}">
                <a16:creationId xmlns:a16="http://schemas.microsoft.com/office/drawing/2014/main" id="{FD395B12-889B-D089-C70A-24BF05D41A80}"/>
              </a:ext>
            </a:extLst>
          </p:cNvPr>
          <p:cNvSpPr/>
          <p:nvPr/>
        </p:nvSpPr>
        <p:spPr>
          <a:xfrm>
            <a:off x="10143024" y="4509483"/>
            <a:ext cx="1671559" cy="1586789"/>
          </a:xfrm>
          <a:prstGeom prst="flowChartConnector">
            <a:avLst/>
          </a:prstGeom>
          <a:solidFill>
            <a:schemeClr val="bg2">
              <a:lumMod val="60000"/>
              <a:lumOff val="40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cs typeface="Segoe UI"/>
              </a:rPr>
              <a:t>Limited System Integration</a:t>
            </a:r>
            <a:endParaRPr lang="en-ZA" sz="1400">
              <a:cs typeface="Segoe UI"/>
            </a:endParaRPr>
          </a:p>
        </p:txBody>
      </p:sp>
      <p:sp>
        <p:nvSpPr>
          <p:cNvPr id="11" name="TextBox 10">
            <a:extLst>
              <a:ext uri="{FF2B5EF4-FFF2-40B4-BE49-F238E27FC236}">
                <a16:creationId xmlns:a16="http://schemas.microsoft.com/office/drawing/2014/main" id="{4B9ED457-D98F-5C53-8D40-801EAC1A4EEE}"/>
              </a:ext>
            </a:extLst>
          </p:cNvPr>
          <p:cNvSpPr txBox="1"/>
          <p:nvPr/>
        </p:nvSpPr>
        <p:spPr>
          <a:xfrm>
            <a:off x="727845" y="4933687"/>
            <a:ext cx="1671559" cy="738664"/>
          </a:xfrm>
          <a:prstGeom prst="rect">
            <a:avLst/>
          </a:prstGeom>
          <a:noFill/>
        </p:spPr>
        <p:txBody>
          <a:bodyPr wrap="square" rtlCol="0">
            <a:spAutoFit/>
          </a:bodyPr>
          <a:lstStyle/>
          <a:p>
            <a:pPr algn="ctr"/>
            <a:r>
              <a:rPr lang="en-US" sz="1400">
                <a:solidFill>
                  <a:schemeClr val="bg1"/>
                </a:solidFill>
              </a:rPr>
              <a:t>Process Inefficiencies &amp; Variations</a:t>
            </a:r>
            <a:endParaRPr lang="en-ZA" sz="1400">
              <a:solidFill>
                <a:schemeClr val="bg1"/>
              </a:solidFill>
            </a:endParaRPr>
          </a:p>
        </p:txBody>
      </p:sp>
      <p:sp>
        <p:nvSpPr>
          <p:cNvPr id="12" name="TextBox 11">
            <a:extLst>
              <a:ext uri="{FF2B5EF4-FFF2-40B4-BE49-F238E27FC236}">
                <a16:creationId xmlns:a16="http://schemas.microsoft.com/office/drawing/2014/main" id="{345EF1F2-18C7-287F-35F8-09BE3D6DD299}"/>
              </a:ext>
            </a:extLst>
          </p:cNvPr>
          <p:cNvSpPr txBox="1"/>
          <p:nvPr/>
        </p:nvSpPr>
        <p:spPr>
          <a:xfrm>
            <a:off x="847640" y="4012216"/>
            <a:ext cx="10855622" cy="369332"/>
          </a:xfrm>
          <a:prstGeom prst="rect">
            <a:avLst/>
          </a:prstGeom>
          <a:noFill/>
        </p:spPr>
        <p:txBody>
          <a:bodyPr wrap="square" lIns="91440" tIns="45720" rIns="91440" bIns="45720" rtlCol="0" anchor="t">
            <a:spAutoFit/>
          </a:bodyPr>
          <a:lstStyle/>
          <a:p>
            <a:r>
              <a:rPr lang="en-US" b="1">
                <a:solidFill>
                  <a:schemeClr val="accent6"/>
                </a:solidFill>
              </a:rPr>
              <a:t>Current Challenges with the Void Process:</a:t>
            </a:r>
            <a:endParaRPr lang="en-ZA">
              <a:solidFill>
                <a:schemeClr val="bg2"/>
              </a:solidFill>
            </a:endParaRPr>
          </a:p>
        </p:txBody>
      </p:sp>
    </p:spTree>
    <p:extLst>
      <p:ext uri="{BB962C8B-B14F-4D97-AF65-F5344CB8AC3E}">
        <p14:creationId xmlns:p14="http://schemas.microsoft.com/office/powerpoint/2010/main" val="2184076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Jira Feature Backlog</a:t>
            </a:r>
            <a:endParaRPr lang="en-ZA">
              <a:highlight>
                <a:srgbClr val="00FF00"/>
              </a:highlight>
            </a:endParaRPr>
          </a:p>
        </p:txBody>
      </p:sp>
      <p:pic>
        <p:nvPicPr>
          <p:cNvPr id="8" name="Picture 7">
            <a:extLst>
              <a:ext uri="{FF2B5EF4-FFF2-40B4-BE49-F238E27FC236}">
                <a16:creationId xmlns:a16="http://schemas.microsoft.com/office/drawing/2014/main" id="{E2404F33-4A98-7D0D-B014-74A94DD576F8}"/>
              </a:ext>
            </a:extLst>
          </p:cNvPr>
          <p:cNvPicPr>
            <a:picLocks noChangeAspect="1"/>
          </p:cNvPicPr>
          <p:nvPr/>
        </p:nvPicPr>
        <p:blipFill>
          <a:blip r:embed="rId2"/>
          <a:stretch>
            <a:fillRect/>
          </a:stretch>
        </p:blipFill>
        <p:spPr>
          <a:xfrm>
            <a:off x="797570" y="1235061"/>
            <a:ext cx="10410934" cy="5413389"/>
          </a:xfrm>
          <a:prstGeom prst="rect">
            <a:avLst/>
          </a:prstGeom>
        </p:spPr>
      </p:pic>
    </p:spTree>
    <p:extLst>
      <p:ext uri="{BB962C8B-B14F-4D97-AF65-F5344CB8AC3E}">
        <p14:creationId xmlns:p14="http://schemas.microsoft.com/office/powerpoint/2010/main" val="2763594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Jira Feature Backlog</a:t>
            </a:r>
            <a:endParaRPr lang="en-ZA">
              <a:highlight>
                <a:srgbClr val="00FF00"/>
              </a:highlight>
            </a:endParaRPr>
          </a:p>
        </p:txBody>
      </p:sp>
      <p:grpSp>
        <p:nvGrpSpPr>
          <p:cNvPr id="14" name="Group 13">
            <a:extLst>
              <a:ext uri="{FF2B5EF4-FFF2-40B4-BE49-F238E27FC236}">
                <a16:creationId xmlns:a16="http://schemas.microsoft.com/office/drawing/2014/main" id="{6796A218-685B-A3DE-8DEB-552DB1F8D52B}"/>
              </a:ext>
            </a:extLst>
          </p:cNvPr>
          <p:cNvGrpSpPr/>
          <p:nvPr/>
        </p:nvGrpSpPr>
        <p:grpSpPr>
          <a:xfrm>
            <a:off x="8685247" y="1188831"/>
            <a:ext cx="2978025" cy="5379916"/>
            <a:chOff x="7384972" y="750294"/>
            <a:chExt cx="2978025" cy="5379916"/>
          </a:xfrm>
        </p:grpSpPr>
        <p:pic>
          <p:nvPicPr>
            <p:cNvPr id="9" name="Picture 8">
              <a:extLst>
                <a:ext uri="{FF2B5EF4-FFF2-40B4-BE49-F238E27FC236}">
                  <a16:creationId xmlns:a16="http://schemas.microsoft.com/office/drawing/2014/main" id="{E74F5200-6393-FBB0-567F-1308534E61F7}"/>
                </a:ext>
              </a:extLst>
            </p:cNvPr>
            <p:cNvPicPr>
              <a:picLocks noChangeAspect="1"/>
            </p:cNvPicPr>
            <p:nvPr/>
          </p:nvPicPr>
          <p:blipFill rotWithShape="1">
            <a:blip r:embed="rId3"/>
            <a:srcRect l="1" t="17116" r="48024"/>
            <a:stretch/>
          </p:blipFill>
          <p:spPr>
            <a:xfrm>
              <a:off x="7384972" y="750294"/>
              <a:ext cx="2978025" cy="3633435"/>
            </a:xfrm>
            <a:prstGeom prst="rect">
              <a:avLst/>
            </a:prstGeom>
          </p:spPr>
        </p:pic>
        <p:pic>
          <p:nvPicPr>
            <p:cNvPr id="13" name="Picture 12">
              <a:extLst>
                <a:ext uri="{FF2B5EF4-FFF2-40B4-BE49-F238E27FC236}">
                  <a16:creationId xmlns:a16="http://schemas.microsoft.com/office/drawing/2014/main" id="{B99D490E-0F54-4507-56F7-4B749BFB56FC}"/>
                </a:ext>
              </a:extLst>
            </p:cNvPr>
            <p:cNvPicPr>
              <a:picLocks noChangeAspect="1"/>
            </p:cNvPicPr>
            <p:nvPr/>
          </p:nvPicPr>
          <p:blipFill rotWithShape="1">
            <a:blip r:embed="rId4"/>
            <a:srcRect r="45484"/>
            <a:stretch/>
          </p:blipFill>
          <p:spPr>
            <a:xfrm>
              <a:off x="7384972" y="4382426"/>
              <a:ext cx="2978025" cy="1747784"/>
            </a:xfrm>
            <a:prstGeom prst="rect">
              <a:avLst/>
            </a:prstGeom>
          </p:spPr>
        </p:pic>
      </p:grpSp>
      <p:grpSp>
        <p:nvGrpSpPr>
          <p:cNvPr id="21" name="Group 20">
            <a:extLst>
              <a:ext uri="{FF2B5EF4-FFF2-40B4-BE49-F238E27FC236}">
                <a16:creationId xmlns:a16="http://schemas.microsoft.com/office/drawing/2014/main" id="{C4902CFC-7B31-CAC1-E802-DA30D476FDE5}"/>
              </a:ext>
            </a:extLst>
          </p:cNvPr>
          <p:cNvGrpSpPr/>
          <p:nvPr/>
        </p:nvGrpSpPr>
        <p:grpSpPr>
          <a:xfrm>
            <a:off x="441777" y="1188831"/>
            <a:ext cx="4457605" cy="5379916"/>
            <a:chOff x="441777" y="1188831"/>
            <a:chExt cx="4457605" cy="5379916"/>
          </a:xfrm>
        </p:grpSpPr>
        <p:pic>
          <p:nvPicPr>
            <p:cNvPr id="16" name="Picture 15">
              <a:extLst>
                <a:ext uri="{FF2B5EF4-FFF2-40B4-BE49-F238E27FC236}">
                  <a16:creationId xmlns:a16="http://schemas.microsoft.com/office/drawing/2014/main" id="{5608802A-DD26-80F6-53F9-5BC655A17544}"/>
                </a:ext>
              </a:extLst>
            </p:cNvPr>
            <p:cNvPicPr>
              <a:picLocks noChangeAspect="1"/>
            </p:cNvPicPr>
            <p:nvPr/>
          </p:nvPicPr>
          <p:blipFill rotWithShape="1">
            <a:blip r:embed="rId5"/>
            <a:srcRect r="24758"/>
            <a:stretch/>
          </p:blipFill>
          <p:spPr>
            <a:xfrm>
              <a:off x="441777" y="1188831"/>
              <a:ext cx="4457605" cy="4832597"/>
            </a:xfrm>
            <a:prstGeom prst="rect">
              <a:avLst/>
            </a:prstGeom>
          </p:spPr>
        </p:pic>
        <p:pic>
          <p:nvPicPr>
            <p:cNvPr id="18" name="Picture 17">
              <a:extLst>
                <a:ext uri="{FF2B5EF4-FFF2-40B4-BE49-F238E27FC236}">
                  <a16:creationId xmlns:a16="http://schemas.microsoft.com/office/drawing/2014/main" id="{82757819-FC1B-B6F4-5C26-81580B9CA65D}"/>
                </a:ext>
              </a:extLst>
            </p:cNvPr>
            <p:cNvPicPr>
              <a:picLocks noChangeAspect="1"/>
            </p:cNvPicPr>
            <p:nvPr/>
          </p:nvPicPr>
          <p:blipFill rotWithShape="1">
            <a:blip r:embed="rId6"/>
            <a:srcRect t="81851" r="22599" b="5950"/>
            <a:stretch/>
          </p:blipFill>
          <p:spPr>
            <a:xfrm>
              <a:off x="441777" y="6021428"/>
              <a:ext cx="4457604" cy="547319"/>
            </a:xfrm>
            <a:prstGeom prst="rect">
              <a:avLst/>
            </a:prstGeom>
          </p:spPr>
        </p:pic>
      </p:grpSp>
      <p:grpSp>
        <p:nvGrpSpPr>
          <p:cNvPr id="20" name="Group 19">
            <a:extLst>
              <a:ext uri="{FF2B5EF4-FFF2-40B4-BE49-F238E27FC236}">
                <a16:creationId xmlns:a16="http://schemas.microsoft.com/office/drawing/2014/main" id="{5F86BB09-E7C2-8146-2B71-5F5FFA51819C}"/>
              </a:ext>
            </a:extLst>
          </p:cNvPr>
          <p:cNvGrpSpPr/>
          <p:nvPr/>
        </p:nvGrpSpPr>
        <p:grpSpPr>
          <a:xfrm>
            <a:off x="5043914" y="1188831"/>
            <a:ext cx="3436055" cy="5206371"/>
            <a:chOff x="5015924" y="1294659"/>
            <a:chExt cx="3436055" cy="5206371"/>
          </a:xfrm>
        </p:grpSpPr>
        <p:grpSp>
          <p:nvGrpSpPr>
            <p:cNvPr id="17" name="Group 16">
              <a:extLst>
                <a:ext uri="{FF2B5EF4-FFF2-40B4-BE49-F238E27FC236}">
                  <a16:creationId xmlns:a16="http://schemas.microsoft.com/office/drawing/2014/main" id="{1084545A-1220-A05F-A046-C59F40A12934}"/>
                </a:ext>
              </a:extLst>
            </p:cNvPr>
            <p:cNvGrpSpPr/>
            <p:nvPr/>
          </p:nvGrpSpPr>
          <p:grpSpPr>
            <a:xfrm>
              <a:off x="5015924" y="1294659"/>
              <a:ext cx="3436055" cy="4467064"/>
              <a:chOff x="5052878" y="2313993"/>
              <a:chExt cx="3271852" cy="4313928"/>
            </a:xfrm>
          </p:grpSpPr>
          <p:pic>
            <p:nvPicPr>
              <p:cNvPr id="7" name="Picture 6">
                <a:extLst>
                  <a:ext uri="{FF2B5EF4-FFF2-40B4-BE49-F238E27FC236}">
                    <a16:creationId xmlns:a16="http://schemas.microsoft.com/office/drawing/2014/main" id="{18B3804E-8D6F-22DC-ABEB-D22A6A442863}"/>
                  </a:ext>
                </a:extLst>
              </p:cNvPr>
              <p:cNvPicPr>
                <a:picLocks noChangeAspect="1"/>
              </p:cNvPicPr>
              <p:nvPr/>
            </p:nvPicPr>
            <p:blipFill rotWithShape="1">
              <a:blip r:embed="rId7"/>
              <a:srcRect l="1" r="40544"/>
              <a:stretch/>
            </p:blipFill>
            <p:spPr>
              <a:xfrm>
                <a:off x="5057411" y="2550443"/>
                <a:ext cx="3267319" cy="4077478"/>
              </a:xfrm>
              <a:prstGeom prst="rect">
                <a:avLst/>
              </a:prstGeom>
            </p:spPr>
          </p:pic>
          <p:pic>
            <p:nvPicPr>
              <p:cNvPr id="5" name="Picture 4">
                <a:extLst>
                  <a:ext uri="{FF2B5EF4-FFF2-40B4-BE49-F238E27FC236}">
                    <a16:creationId xmlns:a16="http://schemas.microsoft.com/office/drawing/2014/main" id="{4B25AEEF-8212-FE18-D0E3-7BA9840E8DAA}"/>
                  </a:ext>
                </a:extLst>
              </p:cNvPr>
              <p:cNvPicPr>
                <a:picLocks noChangeAspect="1"/>
              </p:cNvPicPr>
              <p:nvPr/>
            </p:nvPicPr>
            <p:blipFill rotWithShape="1">
              <a:blip r:embed="rId6"/>
              <a:srcRect l="-1" t="93619" r="43268" b="1111"/>
              <a:stretch/>
            </p:blipFill>
            <p:spPr>
              <a:xfrm>
                <a:off x="5052878" y="2313993"/>
                <a:ext cx="3267316" cy="236452"/>
              </a:xfrm>
              <a:prstGeom prst="rect">
                <a:avLst/>
              </a:prstGeom>
            </p:spPr>
          </p:pic>
        </p:grpSp>
        <p:pic>
          <p:nvPicPr>
            <p:cNvPr id="19" name="Picture 18">
              <a:extLst>
                <a:ext uri="{FF2B5EF4-FFF2-40B4-BE49-F238E27FC236}">
                  <a16:creationId xmlns:a16="http://schemas.microsoft.com/office/drawing/2014/main" id="{0F727515-9DDF-A42D-2B0D-F5051C6E471F}"/>
                </a:ext>
              </a:extLst>
            </p:cNvPr>
            <p:cNvPicPr>
              <a:picLocks noChangeAspect="1"/>
            </p:cNvPicPr>
            <p:nvPr/>
          </p:nvPicPr>
          <p:blipFill rotWithShape="1">
            <a:blip r:embed="rId3"/>
            <a:srcRect r="40114" b="81480"/>
            <a:stretch/>
          </p:blipFill>
          <p:spPr>
            <a:xfrm>
              <a:off x="5020684" y="5689184"/>
              <a:ext cx="3431294" cy="811846"/>
            </a:xfrm>
            <a:prstGeom prst="rect">
              <a:avLst/>
            </a:prstGeom>
          </p:spPr>
        </p:pic>
      </p:grpSp>
    </p:spTree>
    <p:extLst>
      <p:ext uri="{BB962C8B-B14F-4D97-AF65-F5344CB8AC3E}">
        <p14:creationId xmlns:p14="http://schemas.microsoft.com/office/powerpoint/2010/main" val="817280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Proposed Data Model</a:t>
            </a:r>
            <a:endParaRPr lang="en-ZA"/>
          </a:p>
        </p:txBody>
      </p:sp>
      <p:pic>
        <p:nvPicPr>
          <p:cNvPr id="6" name="Picture 5">
            <a:extLst>
              <a:ext uri="{FF2B5EF4-FFF2-40B4-BE49-F238E27FC236}">
                <a16:creationId xmlns:a16="http://schemas.microsoft.com/office/drawing/2014/main" id="{F34D7D12-4D97-92E7-6C0B-B263C2A13A7B}"/>
              </a:ext>
            </a:extLst>
          </p:cNvPr>
          <p:cNvPicPr>
            <a:picLocks noChangeAspect="1"/>
          </p:cNvPicPr>
          <p:nvPr/>
        </p:nvPicPr>
        <p:blipFill>
          <a:blip r:embed="rId2"/>
          <a:stretch>
            <a:fillRect/>
          </a:stretch>
        </p:blipFill>
        <p:spPr>
          <a:xfrm>
            <a:off x="1401320" y="558265"/>
            <a:ext cx="10088036" cy="6206656"/>
          </a:xfrm>
          <a:prstGeom prst="rect">
            <a:avLst/>
          </a:prstGeom>
        </p:spPr>
      </p:pic>
    </p:spTree>
    <p:extLst>
      <p:ext uri="{BB962C8B-B14F-4D97-AF65-F5344CB8AC3E}">
        <p14:creationId xmlns:p14="http://schemas.microsoft.com/office/powerpoint/2010/main" val="1471194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379C49-E761-45BA-84B7-AC2E88444F78}"/>
              </a:ext>
            </a:extLst>
          </p:cNvPr>
          <p:cNvSpPr>
            <a:spLocks noGrp="1"/>
          </p:cNvSpPr>
          <p:nvPr>
            <p:ph type="body" sz="quarter" idx="11"/>
          </p:nvPr>
        </p:nvSpPr>
        <p:spPr/>
        <p:txBody>
          <a:bodyPr lIns="91440" tIns="45720" rIns="91440" bIns="45720" anchor="ctr"/>
          <a:lstStyle/>
          <a:p>
            <a:r>
              <a:rPr lang="en-US">
                <a:latin typeface="Proxima Nova Lt"/>
              </a:rPr>
              <a:t>Business Drivers</a:t>
            </a:r>
            <a:endParaRPr lang="en-US"/>
          </a:p>
        </p:txBody>
      </p:sp>
      <p:sp>
        <p:nvSpPr>
          <p:cNvPr id="3" name="TextBox 2">
            <a:extLst>
              <a:ext uri="{FF2B5EF4-FFF2-40B4-BE49-F238E27FC236}">
                <a16:creationId xmlns:a16="http://schemas.microsoft.com/office/drawing/2014/main" id="{3B054777-B34E-4D95-879B-E6E4AA81F951}"/>
              </a:ext>
            </a:extLst>
          </p:cNvPr>
          <p:cNvSpPr txBox="1"/>
          <p:nvPr/>
        </p:nvSpPr>
        <p:spPr>
          <a:xfrm>
            <a:off x="865323" y="1358022"/>
            <a:ext cx="10602777" cy="3970318"/>
          </a:xfrm>
          <a:prstGeom prst="rect">
            <a:avLst/>
          </a:prstGeom>
          <a:noFill/>
        </p:spPr>
        <p:txBody>
          <a:bodyPr wrap="square" lIns="91440" tIns="45720" rIns="91440" bIns="45720" rtlCol="0" anchor="t">
            <a:spAutoFit/>
          </a:bodyPr>
          <a:lstStyle/>
          <a:p>
            <a:pPr marL="285750" indent="-285750">
              <a:buFont typeface="Arial"/>
              <a:buChar char="•"/>
            </a:pPr>
            <a:r>
              <a:rPr lang="en-US" dirty="0">
                <a:solidFill>
                  <a:schemeClr val="tx1">
                    <a:lumMod val="65000"/>
                    <a:lumOff val="35000"/>
                  </a:schemeClr>
                </a:solidFill>
              </a:rPr>
              <a:t>Grainger are planning on significant expansion, looking double their number of letting homes in the next 3-4 years. </a:t>
            </a:r>
          </a:p>
          <a:p>
            <a:pPr marL="285750" indent="-285750">
              <a:buFont typeface="Arial"/>
              <a:buChar char="•"/>
            </a:pPr>
            <a:endParaRPr lang="en-US" dirty="0">
              <a:solidFill>
                <a:schemeClr val="tx1">
                  <a:lumMod val="65000"/>
                  <a:lumOff val="35000"/>
                </a:schemeClr>
              </a:solidFill>
            </a:endParaRPr>
          </a:p>
          <a:p>
            <a:pPr marL="285750" indent="-285750">
              <a:buFont typeface="Arial"/>
              <a:buChar char="•"/>
            </a:pPr>
            <a:r>
              <a:rPr lang="en-US" dirty="0">
                <a:solidFill>
                  <a:schemeClr val="tx1">
                    <a:lumMod val="65000"/>
                    <a:lumOff val="35000"/>
                  </a:schemeClr>
                </a:solidFill>
              </a:rPr>
              <a:t>The current systems and processes used in void management are not scalable to support this.</a:t>
            </a:r>
          </a:p>
          <a:p>
            <a:pPr marL="285750" indent="-285750">
              <a:buFont typeface="Arial"/>
              <a:buChar char="•"/>
            </a:pPr>
            <a:endParaRPr lang="en-US" dirty="0">
              <a:solidFill>
                <a:schemeClr val="tx1">
                  <a:lumMod val="65000"/>
                  <a:lumOff val="35000"/>
                </a:schemeClr>
              </a:solidFill>
            </a:endParaRPr>
          </a:p>
          <a:p>
            <a:pPr marL="285750" indent="-285750">
              <a:buFont typeface="Arial"/>
              <a:buChar char="•"/>
            </a:pPr>
            <a:r>
              <a:rPr lang="en-US" dirty="0">
                <a:solidFill>
                  <a:schemeClr val="tx1">
                    <a:lumMod val="65000"/>
                    <a:lumOff val="35000"/>
                  </a:schemeClr>
                </a:solidFill>
              </a:rPr>
              <a:t>Leveraging the existing Salesforce platform and user licenses will help to:</a:t>
            </a:r>
          </a:p>
          <a:p>
            <a:pPr marL="742950" lvl="1" indent="-285750">
              <a:buFont typeface="Arial"/>
              <a:buChar char="•"/>
            </a:pPr>
            <a:r>
              <a:rPr lang="en-US" dirty="0">
                <a:solidFill>
                  <a:schemeClr val="tx1">
                    <a:lumMod val="65000"/>
                    <a:lumOff val="35000"/>
                  </a:schemeClr>
                </a:solidFill>
              </a:rPr>
              <a:t>Improve speed &amp; efficiency</a:t>
            </a:r>
          </a:p>
          <a:p>
            <a:pPr marL="742950" lvl="1" indent="-285750">
              <a:buFont typeface="Arial"/>
              <a:buChar char="•"/>
            </a:pPr>
            <a:r>
              <a:rPr lang="en-US" dirty="0">
                <a:solidFill>
                  <a:schemeClr val="tx1">
                    <a:lumMod val="65000"/>
                    <a:lumOff val="35000"/>
                  </a:schemeClr>
                </a:solidFill>
              </a:rPr>
              <a:t>Reduce errors</a:t>
            </a:r>
          </a:p>
          <a:p>
            <a:pPr marL="742950" lvl="1" indent="-285750">
              <a:buFont typeface="Arial"/>
              <a:buChar char="•"/>
            </a:pPr>
            <a:r>
              <a:rPr lang="en-US" dirty="0">
                <a:solidFill>
                  <a:schemeClr val="tx1">
                    <a:lumMod val="65000"/>
                    <a:lumOff val="35000"/>
                  </a:schemeClr>
                </a:solidFill>
              </a:rPr>
              <a:t>Allow the business to scale operations without necessitating a linear increase in employee headcount</a:t>
            </a:r>
          </a:p>
          <a:p>
            <a:pPr marL="742950" lvl="1" indent="-285750">
              <a:buFont typeface="Arial"/>
              <a:buChar char="•"/>
            </a:pPr>
            <a:r>
              <a:rPr lang="en-US" dirty="0">
                <a:solidFill>
                  <a:schemeClr val="tx1">
                    <a:lumMod val="65000"/>
                    <a:lumOff val="35000"/>
                  </a:schemeClr>
                </a:solidFill>
              </a:rPr>
              <a:t>Minimize the time that units remain vacant</a:t>
            </a:r>
          </a:p>
          <a:p>
            <a:pPr marL="742950" lvl="1" indent="-285750">
              <a:buFont typeface="Arial"/>
              <a:buChar char="•"/>
            </a:pPr>
            <a:r>
              <a:rPr lang="en-ZA" dirty="0">
                <a:solidFill>
                  <a:schemeClr val="tx1">
                    <a:lumMod val="65000"/>
                    <a:lumOff val="35000"/>
                  </a:schemeClr>
                </a:solidFill>
              </a:rPr>
              <a:t>Improve customer satisfaction - reduce the risk of not cancelling direct debits or returning deposits on time &amp; create a single view of customer</a:t>
            </a:r>
          </a:p>
          <a:p>
            <a:endParaRPr lang="en-US" dirty="0">
              <a:solidFill>
                <a:schemeClr val="tx1">
                  <a:lumMod val="65000"/>
                  <a:lumOff val="35000"/>
                </a:schemeClr>
              </a:solidFill>
            </a:endParaRPr>
          </a:p>
        </p:txBody>
      </p:sp>
    </p:spTree>
    <p:extLst>
      <p:ext uri="{BB962C8B-B14F-4D97-AF65-F5344CB8AC3E}">
        <p14:creationId xmlns:p14="http://schemas.microsoft.com/office/powerpoint/2010/main" val="231860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5DD5A3-E906-487B-ACF4-459BA0EB9764}"/>
              </a:ext>
            </a:extLst>
          </p:cNvPr>
          <p:cNvSpPr>
            <a:spLocks noGrp="1"/>
          </p:cNvSpPr>
          <p:nvPr>
            <p:ph type="body" sz="quarter" idx="11"/>
          </p:nvPr>
        </p:nvSpPr>
        <p:spPr/>
        <p:txBody>
          <a:bodyPr/>
          <a:lstStyle/>
          <a:p>
            <a:r>
              <a:rPr lang="en-US" dirty="0"/>
              <a:t>Vision and Objectives</a:t>
            </a:r>
            <a:endParaRPr lang="en-ZA" dirty="0"/>
          </a:p>
        </p:txBody>
      </p:sp>
      <p:sp>
        <p:nvSpPr>
          <p:cNvPr id="73" name="Text Placeholder 1">
            <a:extLst>
              <a:ext uri="{FF2B5EF4-FFF2-40B4-BE49-F238E27FC236}">
                <a16:creationId xmlns:a16="http://schemas.microsoft.com/office/drawing/2014/main" id="{8C7B80B6-F8E0-40E3-ABF8-8318C79424FE}"/>
              </a:ext>
            </a:extLst>
          </p:cNvPr>
          <p:cNvSpPr txBox="1">
            <a:spLocks/>
          </p:cNvSpPr>
          <p:nvPr/>
        </p:nvSpPr>
        <p:spPr>
          <a:xfrm>
            <a:off x="940445" y="1352743"/>
            <a:ext cx="10442902" cy="1830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1" i="0" u="none" strike="noStrike" kern="1200" cap="none" spc="0" normalizeH="0" baseline="0" noProof="0" dirty="0">
                <a:ln>
                  <a:noFill/>
                </a:ln>
                <a:solidFill>
                  <a:srgbClr val="BCD727"/>
                </a:solidFill>
                <a:effectLst/>
                <a:uLnTx/>
                <a:uFillTx/>
                <a:latin typeface="Proxima Nova Lt" panose="02000506030000020004" pitchFamily="50" charset="0"/>
                <a:ea typeface="+mn-ea"/>
                <a:cs typeface="+mn-cs"/>
              </a:rPr>
              <a:t>Project Vision : </a:t>
            </a:r>
          </a:p>
          <a:p>
            <a:pPr marL="0" marR="0" lvl="0" indent="0" defTabSz="914400" rtl="0" eaLnBrk="1" fontAlgn="auto" latinLnBrk="0" hangingPunct="1">
              <a:lnSpc>
                <a:spcPct val="90000"/>
              </a:lnSpc>
              <a:spcBef>
                <a:spcPts val="1000"/>
              </a:spcBef>
              <a:spcAft>
                <a:spcPts val="0"/>
              </a:spcAft>
              <a:buClrTx/>
              <a:buSzTx/>
              <a:buNone/>
              <a:tabLst/>
              <a:defRPr/>
            </a:pPr>
            <a:r>
              <a:rPr lang="en-US" sz="2000" dirty="0">
                <a:solidFill>
                  <a:schemeClr val="tx1">
                    <a:lumMod val="65000"/>
                    <a:lumOff val="35000"/>
                  </a:schemeClr>
                </a:solidFill>
              </a:rPr>
              <a:t>A centralized, standardized void workflow that tracks the end-to-end void progress, minimizes delays, and provides visibility into upcoming work, expected timelines &amp; responsibilities.</a:t>
            </a:r>
            <a:r>
              <a:rPr lang="en-ZA" sz="2000" dirty="0">
                <a:solidFill>
                  <a:schemeClr val="tx1">
                    <a:lumMod val="65000"/>
                    <a:lumOff val="35000"/>
                  </a:schemeClr>
                </a:solidFill>
              </a:rPr>
              <a:t> </a:t>
            </a:r>
          </a:p>
          <a:p>
            <a:pPr marL="0" marR="0" lvl="0" indent="0" algn="l" defTabSz="914400" rtl="0" eaLnBrk="1" fontAlgn="auto" latinLnBrk="0" hangingPunct="1">
              <a:lnSpc>
                <a:spcPct val="90000"/>
              </a:lnSpc>
              <a:spcBef>
                <a:spcPts val="1000"/>
              </a:spcBef>
              <a:spcAft>
                <a:spcPts val="0"/>
              </a:spcAft>
              <a:buClrTx/>
              <a:buSzTx/>
              <a:buNone/>
              <a:tabLst/>
              <a:defRPr/>
            </a:pPr>
            <a:r>
              <a:rPr lang="en-ZA" sz="2000" dirty="0">
                <a:solidFill>
                  <a:schemeClr val="tx1">
                    <a:lumMod val="65000"/>
                    <a:lumOff val="35000"/>
                  </a:schemeClr>
                </a:solidFill>
              </a:rPr>
              <a:t>The solution will be delivered in increments, providing tangible business value on a regular basis.</a:t>
            </a:r>
          </a:p>
        </p:txBody>
      </p:sp>
      <p:sp>
        <p:nvSpPr>
          <p:cNvPr id="30" name="Flowchart: Connector 29">
            <a:extLst>
              <a:ext uri="{FF2B5EF4-FFF2-40B4-BE49-F238E27FC236}">
                <a16:creationId xmlns:a16="http://schemas.microsoft.com/office/drawing/2014/main" id="{89C0F108-7514-4D42-A17E-BA2EADD56C7C}"/>
              </a:ext>
            </a:extLst>
          </p:cNvPr>
          <p:cNvSpPr/>
          <p:nvPr/>
        </p:nvSpPr>
        <p:spPr>
          <a:xfrm>
            <a:off x="739446"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t>Measure Targets, Timeframes &amp; KPIs</a:t>
            </a:r>
            <a:endParaRPr lang="en-ZA" sz="1400"/>
          </a:p>
        </p:txBody>
      </p:sp>
      <p:sp>
        <p:nvSpPr>
          <p:cNvPr id="31" name="Flowchart: Connector 30">
            <a:extLst>
              <a:ext uri="{FF2B5EF4-FFF2-40B4-BE49-F238E27FC236}">
                <a16:creationId xmlns:a16="http://schemas.microsoft.com/office/drawing/2014/main" id="{3AF94861-60E5-4EEB-9D82-034AF301D936}"/>
              </a:ext>
            </a:extLst>
          </p:cNvPr>
          <p:cNvSpPr/>
          <p:nvPr/>
        </p:nvSpPr>
        <p:spPr>
          <a:xfrm>
            <a:off x="2307230"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t>Visibility into Progress, Delays &amp; Forecasted Completion</a:t>
            </a:r>
          </a:p>
        </p:txBody>
      </p:sp>
      <p:sp>
        <p:nvSpPr>
          <p:cNvPr id="32" name="Flowchart: Connector 31">
            <a:extLst>
              <a:ext uri="{FF2B5EF4-FFF2-40B4-BE49-F238E27FC236}">
                <a16:creationId xmlns:a16="http://schemas.microsoft.com/office/drawing/2014/main" id="{C7708346-8824-40A2-A2EA-C3576E08B61B}"/>
              </a:ext>
            </a:extLst>
          </p:cNvPr>
          <p:cNvSpPr/>
          <p:nvPr/>
        </p:nvSpPr>
        <p:spPr>
          <a:xfrm>
            <a:off x="3875014"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t>Visibility into Team Workload</a:t>
            </a:r>
            <a:endParaRPr lang="en-ZA" sz="1400"/>
          </a:p>
        </p:txBody>
      </p:sp>
      <p:sp>
        <p:nvSpPr>
          <p:cNvPr id="36" name="Text Placeholder 1">
            <a:extLst>
              <a:ext uri="{FF2B5EF4-FFF2-40B4-BE49-F238E27FC236}">
                <a16:creationId xmlns:a16="http://schemas.microsoft.com/office/drawing/2014/main" id="{BE8B4CEC-8EFE-472A-973D-A215A8C46158}"/>
              </a:ext>
            </a:extLst>
          </p:cNvPr>
          <p:cNvSpPr txBox="1">
            <a:spLocks/>
          </p:cNvSpPr>
          <p:nvPr/>
        </p:nvSpPr>
        <p:spPr>
          <a:xfrm>
            <a:off x="940444" y="3353685"/>
            <a:ext cx="10943745" cy="4518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1" i="0" u="none" strike="noStrike" kern="1200" cap="none" spc="0" normalizeH="0" baseline="0" noProof="0">
                <a:ln>
                  <a:noFill/>
                </a:ln>
                <a:solidFill>
                  <a:srgbClr val="BCD727"/>
                </a:solidFill>
                <a:effectLst/>
                <a:uLnTx/>
                <a:uFillTx/>
                <a:latin typeface="Proxima Nova Lt" panose="02000506030000020004" pitchFamily="50" charset="0"/>
                <a:ea typeface="+mn-ea"/>
                <a:cs typeface="+mn-cs"/>
              </a:rPr>
              <a:t>Key Objectives : </a:t>
            </a:r>
          </a:p>
        </p:txBody>
      </p:sp>
      <p:sp>
        <p:nvSpPr>
          <p:cNvPr id="3" name="Flowchart: Connector 2">
            <a:extLst>
              <a:ext uri="{FF2B5EF4-FFF2-40B4-BE49-F238E27FC236}">
                <a16:creationId xmlns:a16="http://schemas.microsoft.com/office/drawing/2014/main" id="{39469DCF-EE36-6081-95B9-ABA1A0B01417}"/>
              </a:ext>
            </a:extLst>
          </p:cNvPr>
          <p:cNvSpPr/>
          <p:nvPr/>
        </p:nvSpPr>
        <p:spPr>
          <a:xfrm>
            <a:off x="5442798"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endParaRPr lang="en-GB" sz="1350"/>
          </a:p>
        </p:txBody>
      </p:sp>
      <p:sp>
        <p:nvSpPr>
          <p:cNvPr id="33" name="Flowchart: Connector 32">
            <a:extLst>
              <a:ext uri="{FF2B5EF4-FFF2-40B4-BE49-F238E27FC236}">
                <a16:creationId xmlns:a16="http://schemas.microsoft.com/office/drawing/2014/main" id="{EBD0486B-1B71-4E7C-B7FE-3C3B4B7F06C9}"/>
              </a:ext>
            </a:extLst>
          </p:cNvPr>
          <p:cNvSpPr/>
          <p:nvPr/>
        </p:nvSpPr>
        <p:spPr>
          <a:xfrm>
            <a:off x="7010582"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GB" sz="1400"/>
              <a:t>Standardise Process while Allowing for Flexibility</a:t>
            </a:r>
          </a:p>
        </p:txBody>
      </p:sp>
      <p:sp>
        <p:nvSpPr>
          <p:cNvPr id="2" name="Flowchart: Connector 1">
            <a:extLst>
              <a:ext uri="{FF2B5EF4-FFF2-40B4-BE49-F238E27FC236}">
                <a16:creationId xmlns:a16="http://schemas.microsoft.com/office/drawing/2014/main" id="{407A71B3-13B5-1029-449B-0CCE72FC0F7D}"/>
              </a:ext>
            </a:extLst>
          </p:cNvPr>
          <p:cNvSpPr/>
          <p:nvPr/>
        </p:nvSpPr>
        <p:spPr>
          <a:xfrm>
            <a:off x="8578366"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en-GB" sz="1400"/>
              <a:t>Automate Notifications to Internal Teams</a:t>
            </a:r>
          </a:p>
        </p:txBody>
      </p:sp>
      <p:sp>
        <p:nvSpPr>
          <p:cNvPr id="34" name="Flowchart: Connector 33">
            <a:extLst>
              <a:ext uri="{FF2B5EF4-FFF2-40B4-BE49-F238E27FC236}">
                <a16:creationId xmlns:a16="http://schemas.microsoft.com/office/drawing/2014/main" id="{E3E4FAEC-5C16-4612-9ABC-043630BFFCCE}"/>
              </a:ext>
            </a:extLst>
          </p:cNvPr>
          <p:cNvSpPr/>
          <p:nvPr/>
        </p:nvSpPr>
        <p:spPr>
          <a:xfrm>
            <a:off x="10146150" y="3969630"/>
            <a:ext cx="1671559" cy="1586789"/>
          </a:xfrm>
          <a:prstGeom prst="flowChartConnector">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a:solidFill>
                  <a:schemeClr val="bg1"/>
                </a:solidFill>
              </a:rPr>
              <a:t>Move Towards Single View of Customer &amp; Property</a:t>
            </a:r>
            <a:endParaRPr lang="en-ZA" sz="1400">
              <a:solidFill>
                <a:schemeClr val="bg1"/>
              </a:solidFill>
            </a:endParaRPr>
          </a:p>
        </p:txBody>
      </p:sp>
      <p:sp>
        <p:nvSpPr>
          <p:cNvPr id="4" name="TextBox 3">
            <a:extLst>
              <a:ext uri="{FF2B5EF4-FFF2-40B4-BE49-F238E27FC236}">
                <a16:creationId xmlns:a16="http://schemas.microsoft.com/office/drawing/2014/main" id="{AC15D726-90FB-41D6-7E83-F515FD131D5D}"/>
              </a:ext>
            </a:extLst>
          </p:cNvPr>
          <p:cNvSpPr txBox="1"/>
          <p:nvPr/>
        </p:nvSpPr>
        <p:spPr>
          <a:xfrm>
            <a:off x="5442798" y="4519671"/>
            <a:ext cx="1671559" cy="475655"/>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GB" sz="1400">
                <a:solidFill>
                  <a:schemeClr val="bg1"/>
                </a:solidFill>
              </a:rPr>
              <a:t>Clear Responsibility</a:t>
            </a:r>
          </a:p>
        </p:txBody>
      </p:sp>
    </p:spTree>
    <p:extLst>
      <p:ext uri="{BB962C8B-B14F-4D97-AF65-F5344CB8AC3E}">
        <p14:creationId xmlns:p14="http://schemas.microsoft.com/office/powerpoint/2010/main" val="41925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t>Context Diagram</a:t>
            </a:r>
            <a:endParaRPr lang="en-ZA"/>
          </a:p>
        </p:txBody>
      </p:sp>
      <p:pic>
        <p:nvPicPr>
          <p:cNvPr id="6" name="Picture 5">
            <a:extLst>
              <a:ext uri="{FF2B5EF4-FFF2-40B4-BE49-F238E27FC236}">
                <a16:creationId xmlns:a16="http://schemas.microsoft.com/office/drawing/2014/main" id="{696787D1-A9AF-9135-1355-FDD9E6DE2260}"/>
              </a:ext>
            </a:extLst>
          </p:cNvPr>
          <p:cNvPicPr>
            <a:picLocks noChangeAspect="1"/>
          </p:cNvPicPr>
          <p:nvPr/>
        </p:nvPicPr>
        <p:blipFill>
          <a:blip r:embed="rId2"/>
          <a:stretch>
            <a:fillRect/>
          </a:stretch>
        </p:blipFill>
        <p:spPr>
          <a:xfrm>
            <a:off x="1773807" y="241428"/>
            <a:ext cx="9182100" cy="6250271"/>
          </a:xfrm>
          <a:prstGeom prst="rect">
            <a:avLst/>
          </a:prstGeom>
        </p:spPr>
      </p:pic>
    </p:spTree>
    <p:extLst>
      <p:ext uri="{BB962C8B-B14F-4D97-AF65-F5344CB8AC3E}">
        <p14:creationId xmlns:p14="http://schemas.microsoft.com/office/powerpoint/2010/main" val="132889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Proof of Concept</a:t>
            </a:r>
            <a:endParaRPr lang="en-US"/>
          </a:p>
        </p:txBody>
      </p:sp>
      <p:pic>
        <p:nvPicPr>
          <p:cNvPr id="3" name="Picture 2">
            <a:extLst>
              <a:ext uri="{FF2B5EF4-FFF2-40B4-BE49-F238E27FC236}">
                <a16:creationId xmlns:a16="http://schemas.microsoft.com/office/drawing/2014/main" id="{0D42F2C6-8DF3-5288-9116-22D8CE5D5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775" y="1298376"/>
            <a:ext cx="8958299" cy="5193323"/>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C4A91876-A80E-B968-BBD4-AA9D1FAE06E4}"/>
              </a:ext>
            </a:extLst>
          </p:cNvPr>
          <p:cNvPicPr>
            <a:picLocks noChangeAspect="1"/>
          </p:cNvPicPr>
          <p:nvPr/>
        </p:nvPicPr>
        <p:blipFill>
          <a:blip r:embed="rId4"/>
          <a:stretch>
            <a:fillRect/>
          </a:stretch>
        </p:blipFill>
        <p:spPr>
          <a:xfrm>
            <a:off x="2470417" y="1607330"/>
            <a:ext cx="6815737" cy="4283675"/>
          </a:xfrm>
          <a:prstGeom prst="rect">
            <a:avLst/>
          </a:prstGeom>
        </p:spPr>
      </p:pic>
      <p:sp>
        <p:nvSpPr>
          <p:cNvPr id="8" name="Speech Bubble: Rectangle with Corners Rounded 7">
            <a:extLst>
              <a:ext uri="{FF2B5EF4-FFF2-40B4-BE49-F238E27FC236}">
                <a16:creationId xmlns:a16="http://schemas.microsoft.com/office/drawing/2014/main" id="{74B6D8BD-5889-7B2F-22EF-E2A7DB352D93}"/>
              </a:ext>
            </a:extLst>
          </p:cNvPr>
          <p:cNvSpPr/>
          <p:nvPr/>
        </p:nvSpPr>
        <p:spPr>
          <a:xfrm>
            <a:off x="9362063" y="2652985"/>
            <a:ext cx="1988022" cy="1096182"/>
          </a:xfrm>
          <a:prstGeom prst="wedgeRoundRectCallout">
            <a:avLst>
              <a:gd name="adj1" fmla="val -81847"/>
              <a:gd name="adj2" fmla="val 35768"/>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dirty="0"/>
              <a:t>Initiate a new void from the relevant Tenancy</a:t>
            </a:r>
            <a:endParaRPr lang="en-US" sz="1600" dirty="0"/>
          </a:p>
        </p:txBody>
      </p:sp>
    </p:spTree>
    <p:extLst>
      <p:ext uri="{BB962C8B-B14F-4D97-AF65-F5344CB8AC3E}">
        <p14:creationId xmlns:p14="http://schemas.microsoft.com/office/powerpoint/2010/main" val="188426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Proof of Concept</a:t>
            </a:r>
            <a:endParaRPr lang="en-US"/>
          </a:p>
        </p:txBody>
      </p:sp>
      <p:pic>
        <p:nvPicPr>
          <p:cNvPr id="3" name="Picture 2">
            <a:extLst>
              <a:ext uri="{FF2B5EF4-FFF2-40B4-BE49-F238E27FC236}">
                <a16:creationId xmlns:a16="http://schemas.microsoft.com/office/drawing/2014/main" id="{0D42F2C6-8DF3-5288-9116-22D8CE5D5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67" y="1298376"/>
            <a:ext cx="8958299" cy="5193323"/>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67EFEDAA-A384-745F-85D1-8F1C0DB3D34B}"/>
              </a:ext>
            </a:extLst>
          </p:cNvPr>
          <p:cNvPicPr>
            <a:picLocks noChangeAspect="1"/>
          </p:cNvPicPr>
          <p:nvPr/>
        </p:nvPicPr>
        <p:blipFill>
          <a:blip r:embed="rId3"/>
          <a:stretch>
            <a:fillRect/>
          </a:stretch>
        </p:blipFill>
        <p:spPr>
          <a:xfrm>
            <a:off x="2527560" y="1630896"/>
            <a:ext cx="6768204" cy="4230816"/>
          </a:xfrm>
          <a:prstGeom prst="rect">
            <a:avLst/>
          </a:prstGeom>
        </p:spPr>
      </p:pic>
      <p:sp>
        <p:nvSpPr>
          <p:cNvPr id="5" name="Speech Bubble: Rectangle with Corners Rounded 4">
            <a:extLst>
              <a:ext uri="{FF2B5EF4-FFF2-40B4-BE49-F238E27FC236}">
                <a16:creationId xmlns:a16="http://schemas.microsoft.com/office/drawing/2014/main" id="{C93AEE2D-35EA-0E5C-3AA6-6A842E767E71}"/>
              </a:ext>
            </a:extLst>
          </p:cNvPr>
          <p:cNvSpPr/>
          <p:nvPr/>
        </p:nvSpPr>
        <p:spPr>
          <a:xfrm>
            <a:off x="9489639" y="2780522"/>
            <a:ext cx="1732870" cy="1622077"/>
          </a:xfrm>
          <a:prstGeom prst="wedgeRoundRectCallout">
            <a:avLst>
              <a:gd name="adj1" fmla="val -70001"/>
              <a:gd name="adj2" fmla="val 31226"/>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dirty="0"/>
              <a:t>Tasks created with due dates based on void start &amp; future vacant date</a:t>
            </a:r>
          </a:p>
        </p:txBody>
      </p:sp>
      <p:sp>
        <p:nvSpPr>
          <p:cNvPr id="8" name="Speech Bubble: Rectangle with Corners Rounded 7">
            <a:extLst>
              <a:ext uri="{FF2B5EF4-FFF2-40B4-BE49-F238E27FC236}">
                <a16:creationId xmlns:a16="http://schemas.microsoft.com/office/drawing/2014/main" id="{5BFEF408-6425-F487-37FC-4EFAEB37104E}"/>
              </a:ext>
            </a:extLst>
          </p:cNvPr>
          <p:cNvSpPr/>
          <p:nvPr/>
        </p:nvSpPr>
        <p:spPr>
          <a:xfrm>
            <a:off x="545543" y="1516937"/>
            <a:ext cx="1688366" cy="2140664"/>
          </a:xfrm>
          <a:prstGeom prst="wedgeRoundRectCallout">
            <a:avLst>
              <a:gd name="adj1" fmla="val 67993"/>
              <a:gd name="adj2" fmla="val -23176"/>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dirty="0"/>
              <a:t>Void record creates single source of truth for collaboration &amp; tracking of all void activities</a:t>
            </a:r>
          </a:p>
        </p:txBody>
      </p:sp>
    </p:spTree>
    <p:extLst>
      <p:ext uri="{BB962C8B-B14F-4D97-AF65-F5344CB8AC3E}">
        <p14:creationId xmlns:p14="http://schemas.microsoft.com/office/powerpoint/2010/main" val="1818151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Proof of Concept</a:t>
            </a:r>
            <a:endParaRPr lang="en-US"/>
          </a:p>
        </p:txBody>
      </p:sp>
      <p:pic>
        <p:nvPicPr>
          <p:cNvPr id="3" name="Picture 2">
            <a:extLst>
              <a:ext uri="{FF2B5EF4-FFF2-40B4-BE49-F238E27FC236}">
                <a16:creationId xmlns:a16="http://schemas.microsoft.com/office/drawing/2014/main" id="{0D42F2C6-8DF3-5288-9116-22D8CE5D5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775" y="1298376"/>
            <a:ext cx="8958299" cy="5193323"/>
          </a:xfrm>
          <a:prstGeom prst="rect">
            <a:avLst/>
          </a:prstGeom>
        </p:spPr>
      </p:pic>
      <p:pic>
        <p:nvPicPr>
          <p:cNvPr id="5" name="Picture 5" descr="Graphical user interface, application, table&#10;&#10;Description automatically generated">
            <a:extLst>
              <a:ext uri="{FF2B5EF4-FFF2-40B4-BE49-F238E27FC236}">
                <a16:creationId xmlns:a16="http://schemas.microsoft.com/office/drawing/2014/main" id="{D252ADFF-A07F-FA50-4D7C-263658AA407A}"/>
              </a:ext>
            </a:extLst>
          </p:cNvPr>
          <p:cNvPicPr>
            <a:picLocks noChangeAspect="1"/>
          </p:cNvPicPr>
          <p:nvPr/>
        </p:nvPicPr>
        <p:blipFill>
          <a:blip r:embed="rId3"/>
          <a:stretch>
            <a:fillRect/>
          </a:stretch>
        </p:blipFill>
        <p:spPr>
          <a:xfrm>
            <a:off x="2504074" y="1615626"/>
            <a:ext cx="6758107" cy="4254276"/>
          </a:xfrm>
          <a:prstGeom prst="rect">
            <a:avLst/>
          </a:prstGeom>
        </p:spPr>
      </p:pic>
      <p:sp>
        <p:nvSpPr>
          <p:cNvPr id="4" name="Speech Bubble: Rectangle with Corners Rounded 3">
            <a:extLst>
              <a:ext uri="{FF2B5EF4-FFF2-40B4-BE49-F238E27FC236}">
                <a16:creationId xmlns:a16="http://schemas.microsoft.com/office/drawing/2014/main" id="{C180858B-3C17-64D1-5C95-03E1F220DB61}"/>
              </a:ext>
            </a:extLst>
          </p:cNvPr>
          <p:cNvSpPr/>
          <p:nvPr/>
        </p:nvSpPr>
        <p:spPr>
          <a:xfrm>
            <a:off x="4856285" y="3046444"/>
            <a:ext cx="2206988" cy="746449"/>
          </a:xfrm>
          <a:prstGeom prst="wedgeRoundRectCallout">
            <a:avLst>
              <a:gd name="adj1" fmla="val -33988"/>
              <a:gd name="adj2" fmla="val 78619"/>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dirty="0"/>
              <a:t>Phases with projected start &amp; end dates</a:t>
            </a:r>
          </a:p>
        </p:txBody>
      </p:sp>
    </p:spTree>
    <p:extLst>
      <p:ext uri="{BB962C8B-B14F-4D97-AF65-F5344CB8AC3E}">
        <p14:creationId xmlns:p14="http://schemas.microsoft.com/office/powerpoint/2010/main" val="3029045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060A0-A02A-C863-69B6-83C2C129863A}"/>
              </a:ext>
            </a:extLst>
          </p:cNvPr>
          <p:cNvSpPr>
            <a:spLocks noGrp="1"/>
          </p:cNvSpPr>
          <p:nvPr>
            <p:ph type="body" sz="quarter" idx="11"/>
          </p:nvPr>
        </p:nvSpPr>
        <p:spPr/>
        <p:txBody>
          <a:bodyPr/>
          <a:lstStyle/>
          <a:p>
            <a:r>
              <a:rPr lang="en-US">
                <a:latin typeface="Proxima Nova Lt"/>
              </a:rPr>
              <a:t>Proof of Concept </a:t>
            </a:r>
            <a:endParaRPr lang="en-US"/>
          </a:p>
        </p:txBody>
      </p:sp>
      <p:pic>
        <p:nvPicPr>
          <p:cNvPr id="3" name="Picture 2">
            <a:extLst>
              <a:ext uri="{FF2B5EF4-FFF2-40B4-BE49-F238E27FC236}">
                <a16:creationId xmlns:a16="http://schemas.microsoft.com/office/drawing/2014/main" id="{0D42F2C6-8DF3-5288-9116-22D8CE5D5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775" y="1298376"/>
            <a:ext cx="8958299" cy="5193323"/>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69C42D0B-3DBB-9AD7-3673-53E0554D5AF6}"/>
              </a:ext>
            </a:extLst>
          </p:cNvPr>
          <p:cNvPicPr>
            <a:picLocks noChangeAspect="1"/>
          </p:cNvPicPr>
          <p:nvPr/>
        </p:nvPicPr>
        <p:blipFill>
          <a:blip r:embed="rId3"/>
          <a:stretch>
            <a:fillRect/>
          </a:stretch>
        </p:blipFill>
        <p:spPr>
          <a:xfrm>
            <a:off x="2505075" y="1634245"/>
            <a:ext cx="6773729" cy="4216010"/>
          </a:xfrm>
          <a:prstGeom prst="rect">
            <a:avLst/>
          </a:prstGeom>
        </p:spPr>
      </p:pic>
      <p:sp>
        <p:nvSpPr>
          <p:cNvPr id="5" name="Speech Bubble: Rectangle with Corners Rounded 4">
            <a:extLst>
              <a:ext uri="{FF2B5EF4-FFF2-40B4-BE49-F238E27FC236}">
                <a16:creationId xmlns:a16="http://schemas.microsoft.com/office/drawing/2014/main" id="{C167E958-29B0-57FE-FF39-6456D9522808}"/>
              </a:ext>
            </a:extLst>
          </p:cNvPr>
          <p:cNvSpPr/>
          <p:nvPr/>
        </p:nvSpPr>
        <p:spPr>
          <a:xfrm>
            <a:off x="8458643" y="2202025"/>
            <a:ext cx="2206988" cy="867748"/>
          </a:xfrm>
          <a:prstGeom prst="wedgeRoundRectCallout">
            <a:avLst>
              <a:gd name="adj1" fmla="val -59777"/>
              <a:gd name="adj2" fmla="val 29807"/>
              <a:gd name="adj3"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ZA" sz="1600"/>
              <a:t>Consolidated view of tasks at building level</a:t>
            </a:r>
          </a:p>
        </p:txBody>
      </p:sp>
    </p:spTree>
    <p:extLst>
      <p:ext uri="{BB962C8B-B14F-4D97-AF65-F5344CB8AC3E}">
        <p14:creationId xmlns:p14="http://schemas.microsoft.com/office/powerpoint/2010/main" val="3990333599"/>
      </p:ext>
    </p:extLst>
  </p:cSld>
  <p:clrMapOvr>
    <a:masterClrMapping/>
  </p:clrMapOvr>
</p:sld>
</file>

<file path=ppt/theme/theme1.xml><?xml version="1.0" encoding="utf-8"?>
<a:theme xmlns:a="http://schemas.openxmlformats.org/drawingml/2006/main" name="4. Blank Background">
  <a:themeElements>
    <a:clrScheme name="Open Box Colours">
      <a:dk1>
        <a:srgbClr val="000000"/>
      </a:dk1>
      <a:lt1>
        <a:sysClr val="window" lastClr="FFFFFF"/>
      </a:lt1>
      <a:dk2>
        <a:srgbClr val="373C3C"/>
      </a:dk2>
      <a:lt2>
        <a:srgbClr val="6E7878"/>
      </a:lt2>
      <a:accent1>
        <a:srgbClr val="AAB4B4"/>
      </a:accent1>
      <a:accent2>
        <a:srgbClr val="E15759"/>
      </a:accent2>
      <a:accent3>
        <a:srgbClr val="4E79A7"/>
      </a:accent3>
      <a:accent4>
        <a:srgbClr val="76B7B2"/>
      </a:accent4>
      <a:accent5>
        <a:srgbClr val="F28E2B"/>
      </a:accent5>
      <a:accent6>
        <a:srgbClr val="BCD727"/>
      </a:accent6>
      <a:hlink>
        <a:srgbClr val="BCD727"/>
      </a:hlink>
      <a:folHlink>
        <a:srgbClr val="954F72"/>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 Title Slides">
  <a:themeElements>
    <a:clrScheme name="Custom 5">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BCD72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ral Presentation Theme" id="{617D407F-0F1F-405D-A13B-BE7690CBDA2A}" vid="{44CD57B0-E653-4561-A953-0FF3EAB174B5}"/>
    </a:ext>
  </a:extLst>
</a:theme>
</file>

<file path=ppt/theme/theme3.xml><?xml version="1.0" encoding="utf-8"?>
<a:theme xmlns:a="http://schemas.openxmlformats.org/drawingml/2006/main" name="3. City Background">
  <a:themeElements>
    <a:clrScheme name="Open Box Colours">
      <a:dk1>
        <a:sysClr val="windowText" lastClr="000000"/>
      </a:dk1>
      <a:lt1>
        <a:sysClr val="window" lastClr="FFFFFF"/>
      </a:lt1>
      <a:dk2>
        <a:srgbClr val="373C3C"/>
      </a:dk2>
      <a:lt2>
        <a:srgbClr val="6E7878"/>
      </a:lt2>
      <a:accent1>
        <a:srgbClr val="AAB4B4"/>
      </a:accent1>
      <a:accent2>
        <a:srgbClr val="E15759"/>
      </a:accent2>
      <a:accent3>
        <a:srgbClr val="4E79A7"/>
      </a:accent3>
      <a:accent4>
        <a:srgbClr val="76B7B2"/>
      </a:accent4>
      <a:accent5>
        <a:srgbClr val="F28E2B"/>
      </a:accent5>
      <a:accent6>
        <a:srgbClr val="BCD727"/>
      </a:accent6>
      <a:hlink>
        <a:srgbClr val="BCD727"/>
      </a:hlink>
      <a:folHlink>
        <a:srgbClr val="954F72"/>
      </a:folHlink>
    </a:clrScheme>
    <a:fontScheme name="Open Box Fonts">
      <a:majorFont>
        <a:latin typeface="Proxima Nova Lt"/>
        <a:ea typeface=""/>
        <a:cs typeface=""/>
      </a:majorFont>
      <a:minorFont>
        <a:latin typeface="Proxima Nova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Client Project Document" ma:contentTypeID="0x010100B16301FA1C2D5E4DB9305F31D037531D02070300B4E123A7400DE24C83BA9D1BFCD12C10" ma:contentTypeVersion="3" ma:contentTypeDescription="A document associated with a project for a client." ma:contentTypeScope="" ma:versionID="9d6581bc5c99e8ea3938d4fa8ba888f5">
  <xsd:schema xmlns:xsd="http://www.w3.org/2001/XMLSchema" xmlns:xs="http://www.w3.org/2001/XMLSchema" xmlns:p="http://schemas.microsoft.com/office/2006/metadata/properties" xmlns:ns2="1ffbd5dc-7a64-4097-8396-87f6c90b212f" targetNamespace="http://schemas.microsoft.com/office/2006/metadata/properties" ma:root="true" ma:fieldsID="a0c1b2c62e26289b034b466cfffa7cd3" ns2:_="">
    <xsd:import namespace="1ffbd5dc-7a64-4097-8396-87f6c90b212f"/>
    <xsd:element name="properties">
      <xsd:complexType>
        <xsd:sequence>
          <xsd:element name="documentManagement">
            <xsd:complexType>
              <xsd:all>
                <xsd:element ref="ns2:TaxCatchAll" minOccurs="0"/>
                <xsd:element ref="ns2:TaxCatchAllLabel" minOccurs="0"/>
                <xsd:element ref="ns2:nae5750f31d8428b9a1182bd8e59d390" minOccurs="0"/>
                <xsd:element ref="ns2:ica44df5449d49f98766f83f0bd254a7" minOccurs="0"/>
                <xsd:element ref="ns2:f0dc22cb723843c1bfbb2e8bcc9db6e4" minOccurs="0"/>
                <xsd:element ref="ns2:k6ebf865df8440b3a55c1aa81c9bae7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fbd5dc-7a64-4097-8396-87f6c90b212f"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45250ea2-cfef-416b-9e22-46de40794d29}" ma:internalName="TaxCatchAll" ma:showField="CatchAllData"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45250ea2-cfef-416b-9e22-46de40794d29}" ma:internalName="TaxCatchAllLabel" ma:readOnly="true" ma:showField="CatchAllDataLabel" ma:web="025eec05-af72-44fb-9d53-267083c6e741">
      <xsd:complexType>
        <xsd:complexContent>
          <xsd:extension base="dms:MultiChoiceLookup">
            <xsd:sequence>
              <xsd:element name="Value" type="dms:Lookup" maxOccurs="unbounded" minOccurs="0" nillable="true"/>
            </xsd:sequence>
          </xsd:extension>
        </xsd:complexContent>
      </xsd:complexType>
    </xsd:element>
    <xsd:element name="nae5750f31d8428b9a1182bd8e59d390" ma:index="10" ma:taxonomy="true" ma:internalName="nae5750f31d8428b9a1182bd8e59d390" ma:taxonomyFieldName="Division" ma:displayName="Division" ma:readOnly="false" ma:default="1;#Custom Software|cecfb662-fc63-4c9e-b6e4-2e3797fe6f4f" ma:fieldId="{7ae5750f-31d8-428b-9a11-82bd8e59d390}" ma:sspId="5676dd91-060c-4b71-810a-dbdca5582071" ma:termSetId="32b39d25-b397-4982-8e8d-74d5df186044" ma:anchorId="00000000-0000-0000-0000-000000000000" ma:open="false" ma:isKeyword="false">
      <xsd:complexType>
        <xsd:sequence>
          <xsd:element ref="pc:Terms" minOccurs="0" maxOccurs="1"/>
        </xsd:sequence>
      </xsd:complexType>
    </xsd:element>
    <xsd:element name="ica44df5449d49f98766f83f0bd254a7" ma:index="12" ma:taxonomy="true" ma:internalName="ica44df5449d49f98766f83f0bd254a7" ma:taxonomyFieldName="Client" ma:displayName="Client" ma:default="6;#Grainger PLC|a74f1cb5-e995-4f9e-8521-6d52e2c6bf08" ma:fieldId="{2ca44df5-449d-49f9-8766-f83f0bd254a7}" ma:sspId="5676dd91-060c-4b71-810a-dbdca5582071" ma:termSetId="26f19758-7225-4257-8796-285d454d16a6" ma:anchorId="00000000-0000-0000-0000-000000000000" ma:open="false" ma:isKeyword="false">
      <xsd:complexType>
        <xsd:sequence>
          <xsd:element ref="pc:Terms" minOccurs="0" maxOccurs="1"/>
        </xsd:sequence>
      </xsd:complexType>
    </xsd:element>
    <xsd:element name="f0dc22cb723843c1bfbb2e8bcc9db6e4" ma:index="14" nillable="true" ma:taxonomy="true" ma:internalName="f0dc22cb723843c1bfbb2e8bcc9db6e4" ma:taxonomyFieldName="Client_x0020_Project" ma:displayName="Client Application" ma:default="" ma:fieldId="{f0dc22cb-7238-43c1-bfbb-2e8bcc9db6e4}" ma:sspId="5676dd91-060c-4b71-810a-dbdca5582071" ma:termSetId="503923a6-a4d2-4c0f-8ec0-fee4966b50a0" ma:anchorId="00000000-0000-0000-0000-000000000000" ma:open="false" ma:isKeyword="false">
      <xsd:complexType>
        <xsd:sequence>
          <xsd:element ref="pc:Terms" minOccurs="0" maxOccurs="1"/>
        </xsd:sequence>
      </xsd:complexType>
    </xsd:element>
    <xsd:element name="k6ebf865df8440b3a55c1aa81c9bae7c" ma:index="16" nillable="true" ma:taxonomy="true" ma:internalName="k6ebf865df8440b3a55c1aa81c9bae7c" ma:taxonomyFieldName="Project_x0020_Document_x0020_Type" ma:displayName="Project Document Type" ma:default="4;#Generic Project Document|258c2ed6-b93b-4ffe-8901-a23f2dc98ec9" ma:fieldId="{46ebf865-df84-40b3-a55c-1aa81c9bae7c}" ma:sspId="5676dd91-060c-4b71-810a-dbdca5582071" ma:termSetId="79e5d870-6e8b-4a88-8554-c2a1e06e1585"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5676dd91-060c-4b71-810a-dbdca5582071" ContentTypeId="0x010100B16301FA1C2D5E4DB9305F31D037531D020703"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nae5750f31d8428b9a1182bd8e59d390 xmlns="1ffbd5dc-7a64-4097-8396-87f6c90b212f">
      <Terms xmlns="http://schemas.microsoft.com/office/infopath/2007/PartnerControls">
        <TermInfo xmlns="http://schemas.microsoft.com/office/infopath/2007/PartnerControls">
          <TermName xmlns="http://schemas.microsoft.com/office/infopath/2007/PartnerControls">Enterprise Solutions</TermName>
          <TermId xmlns="http://schemas.microsoft.com/office/infopath/2007/PartnerControls">08c57b01-67e8-4a4f-abc6-ffb3392ace7f</TermId>
        </TermInfo>
      </Terms>
    </nae5750f31d8428b9a1182bd8e59d390>
    <k6ebf865df8440b3a55c1aa81c9bae7c xmlns="1ffbd5dc-7a64-4097-8396-87f6c90b212f">
      <Terms xmlns="http://schemas.microsoft.com/office/infopath/2007/PartnerControls">
        <TermInfo xmlns="http://schemas.microsoft.com/office/infopath/2007/PartnerControls">
          <TermName xmlns="http://schemas.microsoft.com/office/infopath/2007/PartnerControls">Generic Project Document</TermName>
          <TermId xmlns="http://schemas.microsoft.com/office/infopath/2007/PartnerControls">258c2ed6-b93b-4ffe-8901-a23f2dc98ec9</TermId>
        </TermInfo>
      </Terms>
    </k6ebf865df8440b3a55c1aa81c9bae7c>
    <f0dc22cb723843c1bfbb2e8bcc9db6e4 xmlns="1ffbd5dc-7a64-4097-8396-87f6c90b212f">
      <Terms xmlns="http://schemas.microsoft.com/office/infopath/2007/PartnerControls"/>
    </f0dc22cb723843c1bfbb2e8bcc9db6e4>
    <TaxCatchAll xmlns="1ffbd5dc-7a64-4097-8396-87f6c90b212f">
      <Value>5</Value>
      <Value>4</Value>
      <Value>15</Value>
    </TaxCatchAll>
    <ica44df5449d49f98766f83f0bd254a7 xmlns="1ffbd5dc-7a64-4097-8396-87f6c90b212f">
      <Terms xmlns="http://schemas.microsoft.com/office/infopath/2007/PartnerControls">
        <TermInfo xmlns="http://schemas.microsoft.com/office/infopath/2007/PartnerControls">
          <TermName xmlns="http://schemas.microsoft.com/office/infopath/2007/PartnerControls">EIMS Africa</TermName>
          <TermId xmlns="http://schemas.microsoft.com/office/infopath/2007/PartnerControls">66f4f51f-5fef-42d3-a89d-2dbfc49bea79</TermId>
        </TermInfo>
      </Terms>
    </ica44df5449d49f98766f83f0bd254a7>
  </documentManagement>
</p:properties>
</file>

<file path=customXml/itemProps1.xml><?xml version="1.0" encoding="utf-8"?>
<ds:datastoreItem xmlns:ds="http://schemas.openxmlformats.org/officeDocument/2006/customXml" ds:itemID="{F6764E32-302C-4AD5-BD81-095CC927E8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ffbd5dc-7a64-4097-8396-87f6c90b21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945D57-A681-4F04-B298-89235A3AA8B5}">
  <ds:schemaRefs>
    <ds:schemaRef ds:uri="Microsoft.SharePoint.Taxonomy.ContentTypeSync"/>
  </ds:schemaRefs>
</ds:datastoreItem>
</file>

<file path=customXml/itemProps3.xml><?xml version="1.0" encoding="utf-8"?>
<ds:datastoreItem xmlns:ds="http://schemas.openxmlformats.org/officeDocument/2006/customXml" ds:itemID="{91D1D260-4500-4907-A35F-66A4AA491955}">
  <ds:schemaRefs>
    <ds:schemaRef ds:uri="http://schemas.microsoft.com/sharepoint/v3/contenttype/forms"/>
  </ds:schemaRefs>
</ds:datastoreItem>
</file>

<file path=customXml/itemProps4.xml><?xml version="1.0" encoding="utf-8"?>
<ds:datastoreItem xmlns:ds="http://schemas.openxmlformats.org/officeDocument/2006/customXml" ds:itemID="{F9F7644E-1652-45CD-9E11-AB0C58DA9226}">
  <ds:schemaRefs>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elements/1.1/"/>
    <ds:schemaRef ds:uri="http://purl.org/dc/dcmitype/"/>
    <ds:schemaRef ds:uri="http://purl.org/dc/terms/"/>
    <ds:schemaRef ds:uri="1ffbd5dc-7a64-4097-8396-87f6c90b212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TotalTime>
  <Words>1045</Words>
  <Application>Microsoft Office PowerPoint</Application>
  <PresentationFormat>Widescreen</PresentationFormat>
  <Paragraphs>171</Paragraphs>
  <Slides>22</Slides>
  <Notes>9</Notes>
  <HiddenSlides>0</HiddenSlides>
  <MMClips>0</MMClips>
  <ScaleCrop>false</ScaleCrop>
  <HeadingPairs>
    <vt:vector size="4" baseType="variant">
      <vt:variant>
        <vt:lpstr>Theme</vt:lpstr>
      </vt:variant>
      <vt:variant>
        <vt:i4>3</vt:i4>
      </vt:variant>
      <vt:variant>
        <vt:lpstr>Slide Titles</vt:lpstr>
      </vt:variant>
      <vt:variant>
        <vt:i4>22</vt:i4>
      </vt:variant>
    </vt:vector>
  </HeadingPairs>
  <TitlesOfParts>
    <vt:vector size="25" baseType="lpstr">
      <vt:lpstr>4. Blank Background</vt:lpstr>
      <vt:lpstr>1. Title Slides</vt:lpstr>
      <vt:lpstr>3. City Background</vt:lpstr>
      <vt:lpstr>Grainger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Mapping</dc:title>
  <dc:creator>Dominique Bolus</dc:creator>
  <cp:lastModifiedBy>Nikki Papenfus</cp:lastModifiedBy>
  <cp:revision>2</cp:revision>
  <cp:lastPrinted>2023-02-07T06:58:00Z</cp:lastPrinted>
  <dcterms:created xsi:type="dcterms:W3CDTF">2022-11-10T08:57:41Z</dcterms:created>
  <dcterms:modified xsi:type="dcterms:W3CDTF">2025-10-27T08:23:24Z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0x010100B16301FA1C2D5E4DB9305F31D037531D02070300B4E123A7400DE24C83BA9D1BFCD12C10</vt:lpwstr>
  </property>
  <property fmtid="{D5CDD505-2E9C-101B-9397-08002B2CF9AE}" pid="3" name="lcf76f155ced4ddcb4097134ff3c332f">
    <vt:lpwstr/>
  </property>
  <property fmtid="{D5CDD505-2E9C-101B-9397-08002B2CF9AE}" pid="4" name="Project Document Type">
    <vt:lpwstr>4;#Generic Project Document|258c2ed6-b93b-4ffe-8901-a23f2dc98ec9</vt:lpwstr>
  </property>
  <property fmtid="{D5CDD505-2E9C-101B-9397-08002B2CF9AE}" pid="5" name="MediaServiceImageTags">
    <vt:lpwstr/>
  </property>
  <property fmtid="{D5CDD505-2E9C-101B-9397-08002B2CF9AE}" pid="6" name="Client">
    <vt:lpwstr>15;#EIMS Africa|66f4f51f-5fef-42d3-a89d-2dbfc49bea79</vt:lpwstr>
  </property>
  <property fmtid="{D5CDD505-2E9C-101B-9397-08002B2CF9AE}" pid="7" name="Division">
    <vt:lpwstr>5;#Enterprise Solutions|08c57b01-67e8-4a4f-abc6-ffb3392ace7f</vt:lpwstr>
  </property>
  <property fmtid="{D5CDD505-2E9C-101B-9397-08002B2CF9AE}" pid="8" name="Client Project">
    <vt:lpwstr/>
  </property>
  <property fmtid="{D5CDD505-2E9C-101B-9397-08002B2CF9AE}" pid="9" name="SharedWithUsers">
    <vt:lpwstr>12;#Denzil Morrison;#21;#Andrew Pollock</vt:lpwstr>
  </property>
  <property fmtid="{D5CDD505-2E9C-101B-9397-08002B2CF9AE}" pid="10" name="Project_x0020_Document_x0020_Type">
    <vt:lpwstr>4;#Generic Project Document|258c2ed6-b93b-4ffe-8901-a23f2dc98ec9</vt:lpwstr>
  </property>
  <property fmtid="{D5CDD505-2E9C-101B-9397-08002B2CF9AE}" pid="11" name="Client_x0020_Project">
    <vt:lpwstr/>
  </property>
</Properties>
</file>